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4" r:id="rId3"/>
    <p:sldId id="285" r:id="rId4"/>
    <p:sldId id="286" r:id="rId5"/>
    <p:sldId id="287" r:id="rId6"/>
    <p:sldId id="288" r:id="rId7"/>
    <p:sldId id="259" r:id="rId8"/>
    <p:sldId id="260" r:id="rId9"/>
    <p:sldId id="293" r:id="rId10"/>
    <p:sldId id="289" r:id="rId11"/>
    <p:sldId id="261" r:id="rId12"/>
    <p:sldId id="263" r:id="rId13"/>
    <p:sldId id="264" r:id="rId14"/>
    <p:sldId id="262" r:id="rId15"/>
    <p:sldId id="265" r:id="rId16"/>
    <p:sldId id="266" r:id="rId17"/>
    <p:sldId id="276" r:id="rId18"/>
    <p:sldId id="292" r:id="rId19"/>
    <p:sldId id="268" r:id="rId20"/>
    <p:sldId id="291" r:id="rId21"/>
    <p:sldId id="269" r:id="rId22"/>
    <p:sldId id="270" r:id="rId23"/>
    <p:sldId id="294" r:id="rId24"/>
    <p:sldId id="295" r:id="rId25"/>
    <p:sldId id="283" r:id="rId26"/>
    <p:sldId id="271" r:id="rId27"/>
    <p:sldId id="290" r:id="rId28"/>
    <p:sldId id="272" r:id="rId29"/>
    <p:sldId id="273" r:id="rId30"/>
    <p:sldId id="275" r:id="rId31"/>
    <p:sldId id="277" r:id="rId32"/>
    <p:sldId id="282" r:id="rId33"/>
    <p:sldId id="267" r:id="rId34"/>
    <p:sldId id="280" r:id="rId35"/>
  </p:sldIdLst>
  <p:sldSz cx="9144000" cy="6858000" type="screen4x3"/>
  <p:notesSz cx="6858000" cy="9144000"/>
  <p:embeddedFontLst>
    <p:embeddedFont>
      <p:font typeface="ＭＳ Ｐゴシック" pitchFamily="34" charset="-128"/>
      <p:regular r:id="rId38"/>
    </p:embeddedFont>
    <p:embeddedFont>
      <p:font typeface="Verdana" pitchFamily="34" charset="0"/>
      <p:regular r:id="rId39"/>
      <p:bold r:id="rId40"/>
      <p:italic r:id="rId41"/>
      <p:boldItalic r:id="rId42"/>
    </p:embeddedFont>
    <p:embeddedFont>
      <p:font typeface="Times" pitchFamily="18" charset="0"/>
      <p:regular r:id="rId43"/>
      <p:bold r:id="rId44"/>
      <p:italic r:id="rId45"/>
      <p:boldItalic r:id="rId46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Tompkin" initials="J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09000"/>
    <a:srgbClr val="D08800"/>
    <a:srgbClr val="A6CE39"/>
    <a:srgbClr val="0B3E8D"/>
    <a:srgbClr val="012E72"/>
    <a:srgbClr val="C40000"/>
    <a:srgbClr val="00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092" autoAdjust="0"/>
  </p:normalViewPr>
  <p:slideViewPr>
    <p:cSldViewPr>
      <p:cViewPr>
        <p:scale>
          <a:sx n="66" d="100"/>
          <a:sy n="66" d="100"/>
        </p:scale>
        <p:origin x="-187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416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29T00:32:09.560" idx="1">
    <p:pos x="10" y="10"/>
    <p:text>Who is the artist? Credit!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29T00:32:21.087" idx="2">
    <p:pos x="10" y="10"/>
    <p:text>Again, who is the artist? Credit!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29T00:39:12.719" idx="3">
    <p:pos x="10" y="10"/>
    <p:text>This slide was really bugging me, but my fix isn't great either. I wanted the slide to seamlessly go from image to video with the slide progression (no black background, perfect alignment) - do you have the original images for this sequence somewhere?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29T01:27:50.228" idx="6">
    <p:pos x="10" y="10"/>
    <p:text>Worth saying that this is an ambitious result where we move the camera quite far?</p:text>
  </p:cm>
  <p:cm authorId="0" dt="2012-04-29T01:28:38.220" idx="7">
    <p:pos x="31" y="232"/>
    <p:text>We could also stop the result before the camera starts travelling...it might confuse people less...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29T01:25:53.228" idx="4">
    <p:pos x="2942" y="2804"/>
    <p:text>Bad section title - temporary only!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29T01:26:12.232" idx="5">
    <p:pos x="3098" y="572"/>
    <p:text>Title doesn't show up as video occludes it.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5-01T15:09:56.560" idx="8">
    <p:pos x="3034" y="2803"/>
    <p:text>Is this really quadratic?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A5CBC57-0E0F-4F50-988A-973EA57D65EF}" type="datetimeFigureOut">
              <a:rPr lang="en-US"/>
              <a:pPr>
                <a:defRPr/>
              </a:pPr>
              <a:t>5/31/2012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CCA05CC-2DCC-4FC3-BD95-39204D96A1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83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B2F45E5-6904-44F3-B764-A5B1AB18DD2B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8786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Pablo Picasso</a:t>
            </a:r>
          </a:p>
          <a:p>
            <a:endParaRPr lang="en-US" dirty="0" smtClean="0"/>
          </a:p>
          <a:p>
            <a:r>
              <a:rPr lang="en-US" dirty="0" smtClean="0"/>
              <a:t>Three Musicians</a:t>
            </a:r>
            <a:r>
              <a:rPr lang="en-US" baseline="0" dirty="0" smtClean="0"/>
              <a:t> (</a:t>
            </a:r>
            <a:r>
              <a:rPr lang="en-US" dirty="0" smtClean="0"/>
              <a:t>1921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At </a:t>
            </a:r>
            <a:r>
              <a:rPr lang="en-US" dirty="0" err="1" smtClean="0"/>
              <a:t>MoMA</a:t>
            </a:r>
            <a:r>
              <a:rPr lang="en-US" dirty="0" smtClean="0"/>
              <a:t> in New York 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45E5-6904-44F3-B764-A5B1AB18DD2B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6622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… and a combination of them….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EF8FB62-3DEC-4DFA-8F73-852CE33A5D95}" type="slidenum">
              <a:rPr lang="it-IT" sz="1200" smtClean="0"/>
              <a:pPr/>
              <a:t>16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So how do we do this?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AF896D1-2F6F-4F3C-B2D6-6DFC4E4D9F44}" type="slidenum">
              <a:rPr lang="it-IT" sz="1200" smtClean="0"/>
              <a:pPr/>
              <a:t>19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We support two interpolation schemes: bi-directional and linear. More details in the paper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3670764-F77F-4530-B7D3-80EB75CD1FB6}" type="slidenum">
              <a:rPr lang="it-IT" sz="1200" smtClean="0"/>
              <a:pPr/>
              <a:t>28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Evaluation:</a:t>
            </a:r>
          </a:p>
          <a:p>
            <a:pPr marL="171450" indent="-171450">
              <a:buFontTx/>
              <a:buChar char="-"/>
              <a:defRPr/>
            </a:pPr>
            <a:r>
              <a:rPr lang="en-GB" dirty="0" smtClean="0"/>
              <a:t>Artists positive to the system:</a:t>
            </a:r>
          </a:p>
          <a:p>
            <a:pPr marL="171450" indent="-171450">
              <a:buFontTx/>
              <a:buChar char="-"/>
              <a:defRPr/>
            </a:pPr>
            <a:r>
              <a:rPr lang="en-GB" dirty="0" smtClean="0"/>
              <a:t>5 interviews with professional artists were conducted</a:t>
            </a:r>
          </a:p>
          <a:p>
            <a:pPr marL="171450" indent="-171450">
              <a:buFontTx/>
              <a:buChar char="-"/>
              <a:defRPr/>
            </a:pPr>
            <a:r>
              <a:rPr lang="en-GB" dirty="0" smtClean="0"/>
              <a:t>Several minutes with Photoshop compared to just a few seconds with our system</a:t>
            </a:r>
          </a:p>
          <a:p>
            <a:pPr marL="171450" indent="-171450">
              <a:buFontTx/>
              <a:buChar char="-"/>
              <a:defRPr/>
            </a:pPr>
            <a:r>
              <a:rPr lang="en-GB" dirty="0" smtClean="0"/>
              <a:t>They were enthusiastic about the results: popping artefacts were not distracting in from their point of view (it’s kind of expected)</a:t>
            </a:r>
          </a:p>
          <a:p>
            <a:pPr marL="171450" indent="-171450">
              <a:buFontTx/>
              <a:buChar char="-"/>
              <a:defRPr/>
            </a:pPr>
            <a:r>
              <a:rPr lang="en-GB" dirty="0" smtClean="0"/>
              <a:t>Only way to convince an artist to use a new system is to demonstrate that: it’s capable of producing as good or better results and is easier and faster to use than current systems</a:t>
            </a:r>
          </a:p>
          <a:p>
            <a:pPr marL="171450" indent="-171450">
              <a:buFontTx/>
              <a:buChar char="-"/>
              <a:defRPr/>
            </a:pPr>
            <a:r>
              <a:rPr lang="en-GB" dirty="0" smtClean="0"/>
              <a:t>-&gt; we believe we demonstrate this</a:t>
            </a:r>
          </a:p>
          <a:p>
            <a:pPr marL="171450" indent="-171450">
              <a:buFontTx/>
              <a:buChar char="-"/>
              <a:defRPr/>
            </a:pPr>
            <a:r>
              <a:rPr lang="en-GB" dirty="0" smtClean="0"/>
              <a:t>For more details about evaluation we refer to the paper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37FB678-8AAD-4BE0-BBE5-61EC4245B250}" type="slidenum">
              <a:rPr lang="it-IT" sz="1200" smtClean="0"/>
              <a:pPr/>
              <a:t>32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>
                <a:latin typeface="Arial" pitchFamily="34" charset="0"/>
                <a:ea typeface="ＭＳ Ｐゴシック" pitchFamily="34" charset="-128"/>
              </a:rPr>
              <a:t>We support video as well</a:t>
            </a:r>
          </a:p>
          <a:p>
            <a:r>
              <a:rPr lang="en-GB" dirty="0" smtClean="0">
                <a:latin typeface="Arial" pitchFamily="34" charset="0"/>
                <a:ea typeface="ＭＳ Ｐゴシック" pitchFamily="34" charset="-128"/>
              </a:rPr>
              <a:t>Two types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2409686-3693-40A6-B18C-22D937D35012}" type="slidenum">
              <a:rPr lang="it-IT" sz="1200" smtClean="0"/>
              <a:pPr/>
              <a:t>33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>
                <a:latin typeface="Arial" pitchFamily="34" charset="0"/>
                <a:ea typeface="ＭＳ Ｐゴシック" pitchFamily="34" charset="-128"/>
              </a:rPr>
              <a:t>Demonstrate faster</a:t>
            </a:r>
            <a:r>
              <a:rPr lang="en-GB" baseline="0" dirty="0" smtClean="0">
                <a:latin typeface="Arial" pitchFamily="34" charset="0"/>
                <a:ea typeface="ＭＳ Ｐゴシック" pitchFamily="34" charset="-128"/>
              </a:rPr>
              <a:t> system</a:t>
            </a:r>
          </a:p>
          <a:p>
            <a:r>
              <a:rPr lang="en-GB" dirty="0" smtClean="0">
                <a:latin typeface="Arial" pitchFamily="34" charset="0"/>
                <a:ea typeface="ＭＳ Ｐゴシック" pitchFamily="34" charset="-128"/>
              </a:rPr>
              <a:t>Matlab</a:t>
            </a:r>
            <a:r>
              <a:rPr lang="en-GB" baseline="0" dirty="0" smtClean="0">
                <a:latin typeface="Arial" pitchFamily="34" charset="0"/>
                <a:ea typeface="ＭＳ Ｐゴシック" pitchFamily="34" charset="-128"/>
              </a:rPr>
              <a:t> system and datasets available online</a:t>
            </a:r>
          </a:p>
          <a:p>
            <a:r>
              <a:rPr lang="en-GB" baseline="0" dirty="0" smtClean="0">
                <a:latin typeface="Arial" pitchFamily="34" charset="0"/>
                <a:ea typeface="ＭＳ Ｐゴシック" pitchFamily="34" charset="-128"/>
              </a:rPr>
              <a:t>Future work</a:t>
            </a:r>
            <a:r>
              <a:rPr lang="en-GB" baseline="0" smtClean="0">
                <a:latin typeface="Arial" pitchFamily="34" charset="0"/>
                <a:ea typeface="ＭＳ Ｐゴシック" pitchFamily="34" charset="-128"/>
              </a:rPr>
              <a:t>: Google street view</a:t>
            </a:r>
            <a:endParaRPr lang="en-GB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1702EF6-45F0-483D-A480-1D4E89C869D4}" type="slidenum">
              <a:rPr lang="it-IT" sz="1200" smtClean="0"/>
              <a:pPr/>
              <a:t>34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Joiner</a:t>
            </a:r>
            <a:r>
              <a:rPr lang="en-US" baseline="0" dirty="0" smtClean="0"/>
              <a:t> or c</a:t>
            </a:r>
            <a:r>
              <a:rPr lang="en-US" dirty="0" smtClean="0"/>
              <a:t>ollage: The Desk (1984)</a:t>
            </a:r>
            <a:endParaRPr lang="en-GB" dirty="0" smtClean="0"/>
          </a:p>
          <a:p>
            <a:endParaRPr lang="en-US" dirty="0" smtClean="0"/>
          </a:p>
          <a:p>
            <a:r>
              <a:rPr lang="en-US" dirty="0" smtClean="0"/>
              <a:t>David </a:t>
            </a:r>
            <a:r>
              <a:rPr lang="en-US" dirty="0" err="1" smtClean="0"/>
              <a:t>Hockney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45E5-6904-44F3-B764-A5B1AB18DD2B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048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M.C. Escher  (</a:t>
            </a:r>
            <a:r>
              <a:rPr lang="en-GB" sz="1200" b="1" i="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+mn-cs"/>
              </a:rPr>
              <a:t>Maurits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lang="en-GB" sz="1200" b="1" i="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+mn-cs"/>
              </a:rPr>
              <a:t>Cornelis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+mn-cs"/>
              </a:rPr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Waterfall</a:t>
            </a:r>
            <a:r>
              <a:rPr lang="en-US" baseline="0" dirty="0" smtClean="0"/>
              <a:t> (1961)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45E5-6904-44F3-B764-A5B1AB18DD2B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0629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 </a:t>
            </a:r>
            <a:r>
              <a:rPr lang="en-US" dirty="0" err="1" smtClean="0"/>
              <a:t>Gonsalves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Tree House In Autumn (1995)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45E5-6904-44F3-B764-A5B1AB18DD2B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386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Clive Head</a:t>
            </a:r>
          </a:p>
          <a:p>
            <a:endParaRPr lang="en-US" dirty="0" smtClean="0"/>
          </a:p>
          <a:p>
            <a:r>
              <a:rPr lang="en-US" dirty="0" smtClean="0"/>
              <a:t>Piccadilly</a:t>
            </a:r>
            <a:r>
              <a:rPr lang="en-US" baseline="0" dirty="0" smtClean="0"/>
              <a:t> (</a:t>
            </a:r>
            <a:r>
              <a:rPr lang="en-US" dirty="0" smtClean="0"/>
              <a:t>2007)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45E5-6904-44F3-B764-A5B1AB18DD2B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5396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Motivation: single-perspective images does not always show ‘enough’ information about the scene.</a:t>
            </a:r>
          </a:p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For example: what is behind the two corners?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B9F15BA-6EE4-47C1-A7A7-21E68387145F}" type="slidenum">
              <a:rPr lang="it-IT" sz="1200" smtClean="0"/>
              <a:pPr/>
              <a:t>7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This is solved by multi-perspective imagery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6911219-7570-4FC7-AFAA-B1118843470A}" type="slidenum">
              <a:rPr lang="it-IT" sz="1200" smtClean="0"/>
              <a:pPr/>
              <a:t>8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…. As well as looking around corners, we can look down stair cases…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E103B98-5A36-4240-9B6E-2CD5FA54988C}" type="slidenum">
              <a:rPr lang="it-IT" sz="1200" smtClean="0"/>
              <a:pPr/>
              <a:t>11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  <a:ea typeface="ＭＳ Ｐゴシック" pitchFamily="34" charset="-128"/>
              </a:rPr>
              <a:t>… changing the perspective projection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B3D3A74-E78C-44F3-A984-73F8F3DC9590}" type="slidenum">
              <a:rPr lang="it-IT" sz="1200" smtClean="0"/>
              <a:pPr/>
              <a:t>14</a:t>
            </a:fld>
            <a:endParaRPr lang="it-IT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553200"/>
            <a:ext cx="1008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550025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548438"/>
            <a:ext cx="15478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11"/>
          <p:cNvSpPr/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endParaRPr lang="it-IT" sz="120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31238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3EC89-0CB9-4344-AB5B-3D9193BE5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2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20688"/>
            <a:ext cx="2263080" cy="5505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528" y="620688"/>
            <a:ext cx="6153472" cy="5505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713AB-4E06-4A1F-BE52-96CEC01D2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83116-370A-4263-B9F5-3B896742E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2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9F6CA-BCB6-4916-9D6E-83165A6F2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5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B3D89-6334-465E-AD23-5909FE387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2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535113"/>
            <a:ext cx="43178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2174875"/>
            <a:ext cx="43178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3194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194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84C8-1714-4F21-8033-4803A934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0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603B5-577E-40CC-AEF0-E62D7C21E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DFE24-E8CA-425B-AD0E-7F8887A56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4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3213993" cy="9584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6672"/>
            <a:ext cx="5317430" cy="56494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21399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BE5F1-7AED-421A-B7C6-824861281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1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13FF2-907F-40EC-809D-8ECC14C58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4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 bwMode="auto">
          <a:xfrm>
            <a:off x="0" y="6453188"/>
            <a:ext cx="9144000" cy="40481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it-IT" dirty="0">
              <a:latin typeface="Arial" charset="0"/>
              <a:cs typeface="Arial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476250"/>
            <a:ext cx="8785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here to change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484313"/>
            <a:ext cx="87852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here to change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849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E83C0F8-C66B-428C-AED7-477D3A989B38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  <p:sp>
        <p:nvSpPr>
          <p:cNvPr id="7" name="Rettangolo 6"/>
          <p:cNvSpPr/>
          <p:nvPr userDrawn="1"/>
        </p:nvSpPr>
        <p:spPr bwMode="auto">
          <a:xfrm>
            <a:off x="0" y="0"/>
            <a:ext cx="9144000" cy="40481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it-IT" sz="12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Eurographics 2012, Cagliari, Italy</a:t>
            </a:r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0325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pitchFamily="18" charset="0"/>
        <a:buChar char="•"/>
        <a:defRPr sz="2400" b="1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accent2"/>
          </a:solidFill>
          <a:latin typeface="Verdana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pitchFamily="18" charset="0"/>
        <a:buChar char="•"/>
        <a:defRPr>
          <a:solidFill>
            <a:schemeClr val="accent2"/>
          </a:solidFill>
          <a:latin typeface="Verdana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>
          <a:solidFill>
            <a:schemeClr val="accent2"/>
          </a:solidFill>
          <a:latin typeface="Verdana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accent2"/>
          </a:solidFill>
          <a:latin typeface="Verdana" pitchFamily="34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engEn\Desktop\presentation\bergen1.wmv" TargetMode="External"/><Relationship Id="rId5" Type="http://schemas.openxmlformats.org/officeDocument/2006/relationships/comments" Target="../comments/commen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engEn\Desktop\presentation\recursive.wm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engEn\Desktop\presentation\interface.wmv" TargetMode="External"/><Relationship Id="rId5" Type="http://schemas.openxmlformats.org/officeDocument/2006/relationships/comments" Target="../comments/comment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engEn\Desktop\presentation\proppagation.wm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engEn\Desktop\presentation\warpInterpolation.wmv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engEn\Desktop\presentation\occluders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s.ucl.ac.uk/research/vr/Projects/InteractiveMultiPerspectiv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engEn\Desktop\presentation\video.wmv" TargetMode="Externa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engEn\Desktop\presentation\tour.wmv" TargetMode="Externa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3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Interactive Multi-perspective Imagery from Photos and Videos</a:t>
            </a:r>
          </a:p>
        </p:txBody>
      </p:sp>
      <p:sp>
        <p:nvSpPr>
          <p:cNvPr id="13315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smtClean="0"/>
              <a:t>Henrik Lieng</a:t>
            </a:r>
            <a:r>
              <a:rPr lang="en-US" sz="1800" baseline="30000" smtClean="0"/>
              <a:t>1,2</a:t>
            </a:r>
            <a:r>
              <a:rPr lang="en-US" sz="1800" smtClean="0"/>
              <a:t>    James Tompkin</a:t>
            </a:r>
            <a:r>
              <a:rPr lang="en-US" sz="1800" baseline="30000" smtClean="0"/>
              <a:t>1</a:t>
            </a:r>
            <a:r>
              <a:rPr lang="en-US" sz="1800" smtClean="0"/>
              <a:t>    Jan Kautz</a:t>
            </a:r>
            <a:r>
              <a:rPr lang="en-US" sz="1800" baseline="30000" smtClean="0"/>
              <a:t>1</a:t>
            </a:r>
          </a:p>
          <a:p>
            <a:endParaRPr lang="en-US" sz="1800" baseline="30000" smtClean="0"/>
          </a:p>
          <a:p>
            <a:r>
              <a:rPr lang="en-GB" sz="1600" smtClean="0"/>
              <a:t>University College London</a:t>
            </a:r>
            <a:r>
              <a:rPr lang="en-GB" sz="1600" baseline="30000" smtClean="0"/>
              <a:t>1   </a:t>
            </a:r>
            <a:r>
              <a:rPr lang="en-GB" sz="1600" smtClean="0"/>
              <a:t>  University of Cambridge</a:t>
            </a:r>
            <a:r>
              <a:rPr lang="en-GB" sz="1600" baseline="30000" smtClean="0"/>
              <a:t>2</a:t>
            </a:r>
            <a:endParaRPr lang="en-US" sz="1600" baseline="30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sz="2800" dirty="0" smtClean="0"/>
              <a:t>Existing work focuses on specific aspects</a:t>
            </a:r>
            <a:endParaRPr lang="nb-NO" sz="2800" dirty="0"/>
          </a:p>
        </p:txBody>
      </p:sp>
      <p:pic>
        <p:nvPicPr>
          <p:cNvPr id="21507" name="Content Placeholder 4" descr="panoram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342355"/>
            <a:ext cx="6769100" cy="1879600"/>
          </a:xfrm>
        </p:spPr>
      </p:pic>
      <p:sp>
        <p:nvSpPr>
          <p:cNvPr id="2150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1EBC6C5-F9BA-4149-BE44-0AD166036115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10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1509" name="Picture 2" descr="C:\Users\LiengEn\Documents\School\UCL\Master Project\report\images\longPan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1668"/>
            <a:ext cx="9144000" cy="121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 descr="C:\Users\LiengEn\Documents\School\UCL\Master Project\report\images\cubism_ba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03438"/>
            <a:ext cx="129540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 descr="C:\Users\LiengEn\Documents\School\UCL\Master Project\report\images\times_squa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39" y="3345854"/>
            <a:ext cx="35004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2"/>
          <p:cNvSpPr txBox="1">
            <a:spLocks noChangeArrowheads="1"/>
          </p:cNvSpPr>
          <p:nvPr/>
        </p:nvSpPr>
        <p:spPr bwMode="auto">
          <a:xfrm>
            <a:off x="1177130" y="1340768"/>
            <a:ext cx="289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dirty="0" smtClean="0">
                <a:solidFill>
                  <a:schemeClr val="bg1"/>
                </a:solidFill>
              </a:rPr>
              <a:t>[Brown </a:t>
            </a:r>
            <a:r>
              <a:rPr lang="en-GB" sz="2000" dirty="0">
                <a:solidFill>
                  <a:schemeClr val="bg1"/>
                </a:solidFill>
              </a:rPr>
              <a:t>and </a:t>
            </a:r>
            <a:r>
              <a:rPr lang="en-GB" sz="2000" dirty="0" smtClean="0">
                <a:solidFill>
                  <a:schemeClr val="bg1"/>
                </a:solidFill>
              </a:rPr>
              <a:t>Lowe, 2007]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1513" name="TextBox 3"/>
          <p:cNvSpPr txBox="1">
            <a:spLocks noChangeArrowheads="1"/>
          </p:cNvSpPr>
          <p:nvPr/>
        </p:nvSpPr>
        <p:spPr bwMode="auto">
          <a:xfrm>
            <a:off x="7595803" y="4513172"/>
            <a:ext cx="1540787" cy="78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dirty="0"/>
              <a:t>[</a:t>
            </a:r>
            <a:r>
              <a:rPr lang="en-GB" sz="2000" dirty="0" smtClean="0"/>
              <a:t>Nomura </a:t>
            </a:r>
          </a:p>
          <a:p>
            <a:pPr eaLnBrk="1" hangingPunct="1"/>
            <a:r>
              <a:rPr lang="en-GB" sz="2000" dirty="0" smtClean="0"/>
              <a:t>et </a:t>
            </a:r>
            <a:r>
              <a:rPr lang="en-GB" sz="2000" dirty="0"/>
              <a:t>al</a:t>
            </a:r>
            <a:r>
              <a:rPr lang="en-GB" sz="2000" dirty="0" smtClean="0"/>
              <a:t>., 2007]</a:t>
            </a:r>
            <a:endParaRPr lang="en-GB" sz="2000" dirty="0"/>
          </a:p>
        </p:txBody>
      </p:sp>
      <p:sp>
        <p:nvSpPr>
          <p:cNvPr id="21514" name="TextBox 4"/>
          <p:cNvSpPr txBox="1">
            <a:spLocks noChangeArrowheads="1"/>
          </p:cNvSpPr>
          <p:nvPr/>
        </p:nvSpPr>
        <p:spPr bwMode="auto">
          <a:xfrm>
            <a:off x="804685" y="3303438"/>
            <a:ext cx="1943893" cy="7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sz="2000" dirty="0" smtClean="0"/>
              <a:t>[</a:t>
            </a:r>
            <a:r>
              <a:rPr lang="en-GB" sz="2000" dirty="0" err="1" smtClean="0"/>
              <a:t>Collomosse</a:t>
            </a:r>
            <a:endParaRPr lang="en-GB" sz="2000" dirty="0" smtClean="0"/>
          </a:p>
          <a:p>
            <a:pPr algn="r" eaLnBrk="1" hangingPunct="1"/>
            <a:r>
              <a:rPr lang="en-GB" sz="2000" dirty="0" smtClean="0"/>
              <a:t>and Hall, 2003]</a:t>
            </a:r>
            <a:endParaRPr lang="en-GB" sz="2000" dirty="0"/>
          </a:p>
        </p:txBody>
      </p:sp>
      <p:sp>
        <p:nvSpPr>
          <p:cNvPr id="21515" name="TextBox 5"/>
          <p:cNvSpPr txBox="1">
            <a:spLocks noChangeArrowheads="1"/>
          </p:cNvSpPr>
          <p:nvPr/>
        </p:nvSpPr>
        <p:spPr bwMode="auto">
          <a:xfrm>
            <a:off x="-36512" y="5013176"/>
            <a:ext cx="25146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dirty="0" smtClean="0"/>
              <a:t>[</a:t>
            </a:r>
            <a:r>
              <a:rPr lang="en-GB" sz="2000" dirty="0" err="1" smtClean="0"/>
              <a:t>Agarwala</a:t>
            </a:r>
            <a:r>
              <a:rPr lang="en-GB" sz="2000" dirty="0" smtClean="0"/>
              <a:t> </a:t>
            </a:r>
            <a:r>
              <a:rPr lang="en-GB" sz="2000" dirty="0"/>
              <a:t>et </a:t>
            </a:r>
            <a:r>
              <a:rPr lang="en-GB" sz="2000" dirty="0" smtClean="0"/>
              <a:t>al., 2006]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512362"/>
            <a:ext cx="3911972" cy="5869860"/>
          </a:xfrm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9DABDC4-9493-4D7A-AB14-F78831F74B48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11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512362"/>
            <a:ext cx="3911972" cy="5869860"/>
          </a:xfrm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FAA1CCF-42C1-463E-8272-42C42AFD89F9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12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512362"/>
            <a:ext cx="3911972" cy="5869860"/>
          </a:xfrm>
        </p:spPr>
      </p:pic>
      <p:sp>
        <p:nvSpPr>
          <p:cNvPr id="2458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6FE4FC7-B4F9-4DD0-839C-89021F04EB74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13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1484313"/>
            <a:ext cx="7346950" cy="4897437"/>
          </a:xfrm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BFFC869-DFDF-4DC7-B047-706F8F86CEF8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14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1484313"/>
            <a:ext cx="7346950" cy="4897437"/>
          </a:xfrm>
        </p:spPr>
      </p:pic>
      <p:sp>
        <p:nvSpPr>
          <p:cNvPr id="2662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6B9D13B-C0AC-4B84-A62F-B59EDF6B72AD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15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We support any kind of perspective transformation</a:t>
            </a:r>
            <a:endParaRPr lang="en-GB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835DC1F-41FC-4CAF-AD33-78E0BA5DE22F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16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7" name="bergen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Recursive multi-perspective imagery</a:t>
            </a:r>
            <a:endParaRPr lang="en-GB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40B7CEC-73AD-4ECC-B528-83718BF61E0A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17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" name="recursiv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24340" y="1368152"/>
            <a:ext cx="9168340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system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29F6CA-BCB6-4916-9D6E-83165A6F213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terfac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25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Prototype Interface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5DAFAE8-9AAA-4F38-B66B-6B753DD7EE97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19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250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Multi-perspective Imagery - Picasso</a:t>
            </a:r>
            <a:endParaRPr lang="nb-NO" dirty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61C534D-78FC-4D9E-9B57-0C27C0E82EE0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35305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7554A7D-E8C9-4014-8632-F76B93B71C30}" type="slidenum">
              <a:rPr lang="en-US" sz="1200" smtClean="0">
                <a:solidFill>
                  <a:srgbClr val="FFFFFF"/>
                </a:solidFill>
                <a:latin typeface="Verdana" pitchFamily="34" charset="0"/>
              </a:rPr>
              <a:pPr/>
              <a:t>20</a:t>
            </a:fld>
            <a:endParaRPr lang="en-US" sz="12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8918" name="TextBox 2"/>
          <p:cNvSpPr txBox="1">
            <a:spLocks noChangeArrowheads="1"/>
          </p:cNvSpPr>
          <p:nvPr/>
        </p:nvSpPr>
        <p:spPr bwMode="auto">
          <a:xfrm>
            <a:off x="250825" y="5876925"/>
            <a:ext cx="4213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000000"/>
                </a:solidFill>
              </a:rPr>
              <a:t>Code and data available online</a:t>
            </a:r>
          </a:p>
        </p:txBody>
      </p:sp>
      <p:pic>
        <p:nvPicPr>
          <p:cNvPr id="6" name="Picture 5" descr="system_diagram.pptx - Microsoft PowerPoint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7" t="21940" r="17892" b="49361"/>
          <a:stretch/>
        </p:blipFill>
        <p:spPr>
          <a:xfrm>
            <a:off x="250825" y="3068960"/>
            <a:ext cx="3241055" cy="28182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28" y="600075"/>
            <a:ext cx="435292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0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Calibration (Structure from Motion)</a:t>
            </a:r>
            <a:endParaRPr lang="en-GB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sz="2200" dirty="0" smtClean="0"/>
          </a:p>
          <a:p>
            <a:pPr>
              <a:buNone/>
            </a:pPr>
            <a:endParaRPr lang="en-GB" sz="2200" dirty="0" smtClean="0"/>
          </a:p>
          <a:p>
            <a:r>
              <a:rPr lang="en-GB" sz="2200" dirty="0" smtClean="0"/>
              <a:t>Bundler for photographs </a:t>
            </a:r>
            <a:br>
              <a:rPr lang="en-GB" sz="2200" dirty="0" smtClean="0"/>
            </a:br>
            <a:r>
              <a:rPr lang="en-GB" sz="2200" dirty="0" smtClean="0"/>
              <a:t>[</a:t>
            </a:r>
            <a:r>
              <a:rPr lang="en-GB" sz="2200" dirty="0" err="1" smtClean="0"/>
              <a:t>Snavely</a:t>
            </a:r>
            <a:r>
              <a:rPr lang="en-GB" sz="2200" dirty="0" smtClean="0"/>
              <a:t> et al., 2006]</a:t>
            </a:r>
          </a:p>
          <a:p>
            <a:endParaRPr lang="en-GB" sz="2200" dirty="0" smtClean="0"/>
          </a:p>
          <a:p>
            <a:r>
              <a:rPr lang="en-GB" sz="2200" dirty="0" smtClean="0"/>
              <a:t>Voodoo camera tracker for videos 		  [</a:t>
            </a:r>
            <a:r>
              <a:rPr lang="en-GB" sz="2200" dirty="0" err="1" smtClean="0"/>
              <a:t>Thormählen</a:t>
            </a:r>
            <a:r>
              <a:rPr lang="en-GB" sz="2200" dirty="0"/>
              <a:t>,</a:t>
            </a:r>
            <a:r>
              <a:rPr lang="en-GB" sz="2200" dirty="0" smtClean="0"/>
              <a:t> 2006]</a:t>
            </a:r>
          </a:p>
          <a:p>
            <a:endParaRPr lang="en-GB" sz="2200" dirty="0" smtClean="0"/>
          </a:p>
          <a:p>
            <a:endParaRPr lang="en-GB" sz="2200" dirty="0" smtClean="0"/>
          </a:p>
          <a:p>
            <a:pPr>
              <a:buNone/>
            </a:pPr>
            <a:r>
              <a:rPr lang="en-GB" sz="2200" dirty="0" smtClean="0"/>
              <a:t>Outputs 3D point cloud and camera parameters.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69D1C78-5A8A-46BC-B4A3-BB8854B69064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21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Portal propagation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Find portal vertices in 3D</a:t>
            </a:r>
          </a:p>
          <a:p>
            <a:pPr lvl="1">
              <a:defRPr/>
            </a:pPr>
            <a:r>
              <a:rPr lang="en-GB" dirty="0" smtClean="0"/>
              <a:t>In the target image, project 3D points from </a:t>
            </a:r>
            <a:r>
              <a:rPr lang="en-GB" dirty="0" err="1" smtClean="0"/>
              <a:t>SfM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For each portal vertex, find the 5 closest projected points, </a:t>
            </a:r>
          </a:p>
          <a:p>
            <a:pPr lvl="1">
              <a:defRPr/>
            </a:pPr>
            <a:r>
              <a:rPr lang="en-US" dirty="0" smtClean="0"/>
              <a:t>Then, select the closest point in 3D to camera</a:t>
            </a:r>
            <a:endParaRPr lang="en-GB" dirty="0" smtClean="0"/>
          </a:p>
          <a:p>
            <a:pPr>
              <a:lnSpc>
                <a:spcPct val="200000"/>
              </a:lnSpc>
              <a:defRPr/>
            </a:pPr>
            <a:r>
              <a:rPr lang="en-GB" dirty="0" smtClean="0"/>
              <a:t>Project 3D portal vertices into the other images</a:t>
            </a:r>
          </a:p>
          <a:p>
            <a:pPr>
              <a:buNone/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Ensures that we use a visible 3D point.</a:t>
            </a:r>
          </a:p>
          <a:p>
            <a:pPr>
              <a:lnSpc>
                <a:spcPct val="200000"/>
              </a:lnSpc>
              <a:defRPr/>
            </a:pPr>
            <a:r>
              <a:rPr lang="en-GB" dirty="0" smtClean="0"/>
              <a:t>User can adjust poor propagations manually.</a:t>
            </a:r>
            <a:endParaRPr lang="en-GB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319D5CE-4A84-435C-B44D-444FD7E6EB1D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22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Portal propagation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83116-370A-4263-B9F5-3B896742EEB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roppagati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30983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Portal propagation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Find portal vertices in 3D</a:t>
            </a:r>
          </a:p>
          <a:p>
            <a:pPr lvl="1">
              <a:defRPr/>
            </a:pPr>
            <a:r>
              <a:rPr lang="en-GB" dirty="0" smtClean="0"/>
              <a:t>In the target image, project 3D points from </a:t>
            </a:r>
            <a:r>
              <a:rPr lang="en-GB" dirty="0" err="1" smtClean="0"/>
              <a:t>SfM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For each portal vertex, find the 5 closest projected points, </a:t>
            </a:r>
          </a:p>
          <a:p>
            <a:pPr lvl="1">
              <a:defRPr/>
            </a:pPr>
            <a:r>
              <a:rPr lang="en-US" dirty="0" smtClean="0"/>
              <a:t>Then, select the closest point in 3D to camera</a:t>
            </a:r>
            <a:endParaRPr lang="en-GB" dirty="0" smtClean="0"/>
          </a:p>
          <a:p>
            <a:pPr>
              <a:lnSpc>
                <a:spcPct val="200000"/>
              </a:lnSpc>
              <a:defRPr/>
            </a:pPr>
            <a:r>
              <a:rPr lang="en-GB" dirty="0" smtClean="0"/>
              <a:t>Project 3D portal vertices into the other images</a:t>
            </a:r>
          </a:p>
          <a:p>
            <a:pPr>
              <a:buNone/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Ensures that we use a visible 3D point.</a:t>
            </a:r>
          </a:p>
          <a:p>
            <a:pPr>
              <a:lnSpc>
                <a:spcPct val="200000"/>
              </a:lnSpc>
              <a:defRPr/>
            </a:pPr>
            <a:r>
              <a:rPr lang="en-GB" dirty="0" smtClean="0"/>
              <a:t>User can adjust poor propagations manually.</a:t>
            </a:r>
            <a:endParaRPr lang="en-GB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319D5CE-4A84-435C-B44D-444FD7E6EB1D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24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Warp and composite</a:t>
            </a:r>
            <a:endParaRPr lang="en-GB" dirty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FC52275-3CCC-4675-8732-5A1BC40E42B7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25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2772" name="Content Placeholder 3" descr="corrPoint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65388"/>
            <a:ext cx="8785225" cy="2935287"/>
          </a:xfrm>
        </p:spPr>
      </p:pic>
      <p:cxnSp>
        <p:nvCxnSpPr>
          <p:cNvPr id="32773" name="Straight Connector 8"/>
          <p:cNvCxnSpPr>
            <a:cxnSpLocks noChangeShapeType="1"/>
          </p:cNvCxnSpPr>
          <p:nvPr/>
        </p:nvCxnSpPr>
        <p:spPr bwMode="auto">
          <a:xfrm>
            <a:off x="1908175" y="2708275"/>
            <a:ext cx="1584325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4" name="Straight Connector 12"/>
          <p:cNvCxnSpPr>
            <a:cxnSpLocks noChangeShapeType="1"/>
          </p:cNvCxnSpPr>
          <p:nvPr/>
        </p:nvCxnSpPr>
        <p:spPr bwMode="auto">
          <a:xfrm>
            <a:off x="3492500" y="2708275"/>
            <a:ext cx="0" cy="23764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5" name="Straight Connector 14"/>
          <p:cNvCxnSpPr>
            <a:cxnSpLocks noChangeShapeType="1"/>
          </p:cNvCxnSpPr>
          <p:nvPr/>
        </p:nvCxnSpPr>
        <p:spPr bwMode="auto">
          <a:xfrm flipH="1">
            <a:off x="1908175" y="5084763"/>
            <a:ext cx="1584325" cy="144462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6" name="Straight Connector 17"/>
          <p:cNvCxnSpPr>
            <a:cxnSpLocks noChangeShapeType="1"/>
          </p:cNvCxnSpPr>
          <p:nvPr/>
        </p:nvCxnSpPr>
        <p:spPr bwMode="auto">
          <a:xfrm flipV="1">
            <a:off x="1908175" y="5084763"/>
            <a:ext cx="0" cy="144462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7" name="Straight Connector 19"/>
          <p:cNvCxnSpPr>
            <a:cxnSpLocks noChangeShapeType="1"/>
          </p:cNvCxnSpPr>
          <p:nvPr/>
        </p:nvCxnSpPr>
        <p:spPr bwMode="auto">
          <a:xfrm>
            <a:off x="1908175" y="5084763"/>
            <a:ext cx="71438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8" name="Straight Connector 21"/>
          <p:cNvCxnSpPr>
            <a:cxnSpLocks noChangeShapeType="1"/>
          </p:cNvCxnSpPr>
          <p:nvPr/>
        </p:nvCxnSpPr>
        <p:spPr bwMode="auto">
          <a:xfrm flipH="1" flipV="1">
            <a:off x="1908175" y="2708275"/>
            <a:ext cx="71438" cy="23764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9" name="Straight Connector 23"/>
          <p:cNvCxnSpPr>
            <a:cxnSpLocks noChangeShapeType="1"/>
          </p:cNvCxnSpPr>
          <p:nvPr/>
        </p:nvCxnSpPr>
        <p:spPr bwMode="auto">
          <a:xfrm>
            <a:off x="6948488" y="3284538"/>
            <a:ext cx="360362" cy="144462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0" name="Straight Connector 25"/>
          <p:cNvCxnSpPr>
            <a:cxnSpLocks noChangeShapeType="1"/>
          </p:cNvCxnSpPr>
          <p:nvPr/>
        </p:nvCxnSpPr>
        <p:spPr bwMode="auto">
          <a:xfrm>
            <a:off x="7308850" y="3429000"/>
            <a:ext cx="0" cy="1008063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1" name="Straight Connector 27"/>
          <p:cNvCxnSpPr>
            <a:cxnSpLocks noChangeShapeType="1"/>
          </p:cNvCxnSpPr>
          <p:nvPr/>
        </p:nvCxnSpPr>
        <p:spPr bwMode="auto">
          <a:xfrm flipH="1">
            <a:off x="6948488" y="4437063"/>
            <a:ext cx="360362" cy="144462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2" name="Straight Connector 29"/>
          <p:cNvCxnSpPr>
            <a:cxnSpLocks noChangeShapeType="1"/>
          </p:cNvCxnSpPr>
          <p:nvPr/>
        </p:nvCxnSpPr>
        <p:spPr bwMode="auto">
          <a:xfrm flipV="1">
            <a:off x="6948488" y="4508500"/>
            <a:ext cx="0" cy="7302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3" name="Straight Connector 34815"/>
          <p:cNvCxnSpPr>
            <a:cxnSpLocks noChangeShapeType="1"/>
          </p:cNvCxnSpPr>
          <p:nvPr/>
        </p:nvCxnSpPr>
        <p:spPr bwMode="auto">
          <a:xfrm>
            <a:off x="6948488" y="4508500"/>
            <a:ext cx="36512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4" name="Straight Connector 34817"/>
          <p:cNvCxnSpPr>
            <a:cxnSpLocks noChangeShapeType="1"/>
          </p:cNvCxnSpPr>
          <p:nvPr/>
        </p:nvCxnSpPr>
        <p:spPr bwMode="auto">
          <a:xfrm flipH="1" flipV="1">
            <a:off x="6948488" y="3284538"/>
            <a:ext cx="36512" cy="1223962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Curved Down Arrow 3"/>
          <p:cNvSpPr/>
          <p:nvPr/>
        </p:nvSpPr>
        <p:spPr bwMode="auto">
          <a:xfrm rot="375710">
            <a:off x="2534447" y="1581706"/>
            <a:ext cx="5023553" cy="1440805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Warp and composite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Times" pitchFamily="18" charset="0"/>
              <a:buNone/>
              <a:defRPr/>
            </a:pPr>
            <a:r>
              <a:rPr lang="nb-NO" dirty="0" smtClean="0"/>
              <a:t>For each point (x,y) in a propagated portal,   move to (x’,y’):</a:t>
            </a:r>
          </a:p>
          <a:p>
            <a:pPr>
              <a:defRPr/>
            </a:pPr>
            <a:endParaRPr lang="nb-NO" dirty="0" smtClean="0"/>
          </a:p>
          <a:p>
            <a:pPr marL="0" indent="0">
              <a:buFont typeface="Times" pitchFamily="18" charset="0"/>
              <a:buNone/>
              <a:defRPr/>
            </a:pPr>
            <a:r>
              <a:rPr lang="nb-NO" dirty="0" smtClean="0"/>
              <a:t>x’ = a</a:t>
            </a:r>
            <a:r>
              <a:rPr lang="nb-NO" baseline="-25000" dirty="0" smtClean="0"/>
              <a:t>0</a:t>
            </a:r>
            <a:r>
              <a:rPr lang="nb-NO" dirty="0" smtClean="0"/>
              <a:t> + a</a:t>
            </a:r>
            <a:r>
              <a:rPr lang="nb-NO" baseline="-25000" dirty="0" smtClean="0"/>
              <a:t>1</a:t>
            </a:r>
            <a:r>
              <a:rPr lang="nb-NO" dirty="0" smtClean="0"/>
              <a:t>x + a</a:t>
            </a:r>
            <a:r>
              <a:rPr lang="nb-NO" baseline="-25000" dirty="0" smtClean="0"/>
              <a:t>2</a:t>
            </a:r>
            <a:r>
              <a:rPr lang="nb-NO" dirty="0" smtClean="0"/>
              <a:t>y + a</a:t>
            </a:r>
            <a:r>
              <a:rPr lang="nb-NO" baseline="-25000" dirty="0" smtClean="0"/>
              <a:t>3</a:t>
            </a:r>
            <a:r>
              <a:rPr lang="nb-NO" dirty="0" smtClean="0"/>
              <a:t>xy</a:t>
            </a:r>
          </a:p>
          <a:p>
            <a:pPr marL="0" indent="0">
              <a:buFont typeface="Times" pitchFamily="18" charset="0"/>
              <a:buNone/>
              <a:defRPr/>
            </a:pPr>
            <a:r>
              <a:rPr lang="nb-NO" dirty="0" smtClean="0"/>
              <a:t>y’ = b</a:t>
            </a:r>
            <a:r>
              <a:rPr lang="nb-NO" baseline="-25000" dirty="0" smtClean="0"/>
              <a:t>0</a:t>
            </a:r>
            <a:r>
              <a:rPr lang="nb-NO" dirty="0" smtClean="0"/>
              <a:t> + b</a:t>
            </a:r>
            <a:r>
              <a:rPr lang="nb-NO" baseline="-25000" dirty="0" smtClean="0"/>
              <a:t>1</a:t>
            </a:r>
            <a:r>
              <a:rPr lang="nb-NO" dirty="0" smtClean="0"/>
              <a:t>x + b</a:t>
            </a:r>
            <a:r>
              <a:rPr lang="nb-NO" baseline="-25000" dirty="0" smtClean="0"/>
              <a:t>2</a:t>
            </a:r>
            <a:r>
              <a:rPr lang="nb-NO" dirty="0" smtClean="0"/>
              <a:t>y + b</a:t>
            </a:r>
            <a:r>
              <a:rPr lang="nb-NO" baseline="-25000" dirty="0" smtClean="0"/>
              <a:t>3</a:t>
            </a:r>
            <a:r>
              <a:rPr lang="nb-NO" dirty="0" smtClean="0"/>
              <a:t>xy</a:t>
            </a:r>
          </a:p>
          <a:p>
            <a:pPr marL="0" indent="0">
              <a:buFont typeface="Times" pitchFamily="18" charset="0"/>
              <a:buNone/>
              <a:defRPr/>
            </a:pPr>
            <a:endParaRPr lang="en-GB" dirty="0" smtClean="0"/>
          </a:p>
          <a:p>
            <a:pPr marL="0" indent="0">
              <a:buFont typeface="Times" pitchFamily="18" charset="0"/>
              <a:buNone/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Looking at our bilinear map:</a:t>
            </a:r>
          </a:p>
          <a:p>
            <a:pPr lvl="1">
              <a:defRPr/>
            </a:pPr>
            <a:r>
              <a:rPr lang="en-GB" dirty="0" smtClean="0"/>
              <a:t>Lines roughly map to lines.</a:t>
            </a:r>
          </a:p>
          <a:p>
            <a:pPr lvl="1">
              <a:defRPr/>
            </a:pPr>
            <a:r>
              <a:rPr lang="en-GB" dirty="0" smtClean="0"/>
              <a:t>Parallelism is not preserved.</a:t>
            </a:r>
          </a:p>
          <a:p>
            <a:pPr>
              <a:defRPr/>
            </a:pPr>
            <a:r>
              <a:rPr lang="en-GB" dirty="0" smtClean="0"/>
              <a:t>Use 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GB" dirty="0" smtClean="0"/>
              <a:t>-blending when compositing.</a:t>
            </a:r>
            <a:endParaRPr lang="en-GB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02F96B3-C9C5-4B70-BE46-D9F564CB8477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26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3797" name="Picture 4" descr="equation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2473127"/>
            <a:ext cx="4211638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rpInterpolati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60488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Warp interpolation (optical flow)</a:t>
            </a:r>
            <a:endParaRPr lang="en-GB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DF853D0-804F-456E-867C-339BDA319C8F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27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6439953"/>
            <a:ext cx="2664296" cy="58944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With interpolation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5896" y="6425952"/>
            <a:ext cx="2448272" cy="6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interpolation</a:t>
            </a:r>
            <a:endParaRPr lang="en-GB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Warp interpolation (optical flow)</a:t>
            </a:r>
            <a:endParaRPr lang="en-GB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SIFT flow [Liu et al., 2011]</a:t>
            </a:r>
          </a:p>
          <a:p>
            <a:pPr lvl="1"/>
            <a:r>
              <a:rPr lang="en-GB" dirty="0" smtClean="0"/>
              <a:t>Robust to illumination changes.</a:t>
            </a:r>
          </a:p>
          <a:p>
            <a:pPr lvl="1"/>
            <a:r>
              <a:rPr lang="en-GB" dirty="0" smtClean="0"/>
              <a:t>Slow (1 minute for 1MP portals).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Use real-time GPU optical flow algorithms for more ‘</a:t>
            </a:r>
            <a:r>
              <a:rPr lang="en-GB" dirty="0" err="1" smtClean="0"/>
              <a:t>interactiveness</a:t>
            </a:r>
            <a:r>
              <a:rPr lang="en-GB" dirty="0" smtClean="0"/>
              <a:t>’.</a:t>
            </a:r>
          </a:p>
          <a:p>
            <a:pPr lvl="1"/>
            <a:r>
              <a:rPr lang="en-GB" dirty="0" smtClean="0"/>
              <a:t>E.G., [</a:t>
            </a:r>
            <a:r>
              <a:rPr lang="en-GB" dirty="0" err="1" smtClean="0"/>
              <a:t>Pauwels</a:t>
            </a:r>
            <a:r>
              <a:rPr lang="en-GB" dirty="0" smtClean="0"/>
              <a:t> and Van </a:t>
            </a:r>
            <a:r>
              <a:rPr lang="en-GB" dirty="0" err="1" smtClean="0"/>
              <a:t>Hulle</a:t>
            </a:r>
            <a:r>
              <a:rPr lang="en-GB" dirty="0" smtClean="0"/>
              <a:t>, 2008]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9E0BDA5-055C-4323-8E02-B445B9AA3C9D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28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76250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Colour matching</a:t>
            </a:r>
            <a:endParaRPr lang="en-GB" dirty="0"/>
          </a:p>
        </p:txBody>
      </p:sp>
      <p:pic>
        <p:nvPicPr>
          <p:cNvPr id="3686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9868"/>
          <a:stretch>
            <a:fillRect/>
          </a:stretch>
        </p:blipFill>
        <p:spPr>
          <a:xfrm>
            <a:off x="4140200" y="552450"/>
            <a:ext cx="4968875" cy="5756275"/>
          </a:xfrm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C5F61A0-5AE2-4A79-A21F-638E992A774D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29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496" y="1484314"/>
            <a:ext cx="3816548" cy="20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8" charset="0"/>
              <a:buChar char="•"/>
              <a:defRPr sz="2400" b="1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2000">
                <a:solidFill>
                  <a:schemeClr val="accent2"/>
                </a:solidFill>
                <a:latin typeface="Verdana" pitchFamily="34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8" charset="0"/>
              <a:buChar char="•"/>
              <a:defRPr>
                <a:solidFill>
                  <a:schemeClr val="accent2"/>
                </a:solidFill>
                <a:latin typeface="Verdana" pitchFamily="34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>
                <a:solidFill>
                  <a:schemeClr val="accent2"/>
                </a:solidFill>
                <a:latin typeface="Verdana" pitchFamily="34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>
                <a:solidFill>
                  <a:schemeClr val="accent2"/>
                </a:solidFill>
                <a:latin typeface="Verdana" pitchFamily="34" charset="0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 smtClean="0"/>
              <a:t>Use [</a:t>
            </a:r>
            <a:r>
              <a:rPr lang="en-GB" dirty="0" err="1" smtClean="0"/>
              <a:t>Reinhard</a:t>
            </a:r>
            <a:r>
              <a:rPr lang="en-GB" dirty="0" smtClean="0"/>
              <a:t> et al., 2001].</a:t>
            </a:r>
          </a:p>
          <a:p>
            <a:pPr lvl="1"/>
            <a:r>
              <a:rPr lang="en-GB" dirty="0" smtClean="0"/>
              <a:t>Only colour match similar regions (e.g., walls to walls).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250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Multi-perspective Imagery - Hockney</a:t>
            </a:r>
            <a:endParaRPr lang="nb-NO" dirty="0"/>
          </a:p>
        </p:txBody>
      </p:sp>
      <p:pic>
        <p:nvPicPr>
          <p:cNvPr id="15363" name="Content Placeholder 5" descr="hockneydavid-the_desk_july_1st_1984-198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3" y="1484313"/>
            <a:ext cx="6200775" cy="4897437"/>
          </a:xfrm>
        </p:spPr>
      </p:pic>
      <p:sp>
        <p:nvSpPr>
          <p:cNvPr id="1536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7788156-A1FE-4F85-95A7-5B27AFF9357D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3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ccluder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3238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Object Removal</a:t>
            </a:r>
            <a:endParaRPr lang="en-GB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53DA4AD-5E59-40C4-AC56-922240191C23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30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System recap:</a:t>
            </a:r>
            <a:endParaRPr lang="en-GB" dirty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7554A7D-E8C9-4014-8632-F76B93B71C30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31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918" name="TextBox 2"/>
          <p:cNvSpPr txBox="1">
            <a:spLocks noChangeArrowheads="1"/>
          </p:cNvSpPr>
          <p:nvPr/>
        </p:nvSpPr>
        <p:spPr bwMode="auto">
          <a:xfrm>
            <a:off x="250825" y="5876925"/>
            <a:ext cx="4213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/>
              <a:t>Code and data available </a:t>
            </a:r>
            <a:r>
              <a:rPr lang="en-GB" sz="2000">
                <a:hlinkClick r:id="rId2"/>
              </a:rPr>
              <a:t>online</a:t>
            </a:r>
            <a:endParaRPr lang="en-GB" sz="2000"/>
          </a:p>
        </p:txBody>
      </p:sp>
      <p:pic>
        <p:nvPicPr>
          <p:cNvPr id="6" name="Picture 5" descr="system_diagram.pptx - Microsoft PowerPoin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7" t="21940" r="17892" b="49361"/>
          <a:stretch/>
        </p:blipFill>
        <p:spPr>
          <a:xfrm>
            <a:off x="250825" y="3068960"/>
            <a:ext cx="3241055" cy="28182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0075"/>
            <a:ext cx="4352925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Evaluation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340768"/>
            <a:ext cx="8785225" cy="5040560"/>
          </a:xfrm>
        </p:spPr>
        <p:txBody>
          <a:bodyPr/>
          <a:lstStyle/>
          <a:p>
            <a:pPr marL="0" indent="0">
              <a:buFont typeface="Times" pitchFamily="18" charset="0"/>
              <a:buNone/>
              <a:defRPr/>
            </a:pPr>
            <a:r>
              <a:rPr lang="en-GB" dirty="0" smtClean="0"/>
              <a:t>Interviews with professional artists (2D/3D).</a:t>
            </a:r>
          </a:p>
          <a:p>
            <a:pPr marL="0" indent="0">
              <a:buFont typeface="Times" pitchFamily="18" charset="0"/>
              <a:buNone/>
              <a:defRPr/>
            </a:pPr>
            <a:endParaRPr lang="en-GB" dirty="0"/>
          </a:p>
          <a:p>
            <a:pPr>
              <a:defRPr/>
            </a:pPr>
            <a:r>
              <a:rPr lang="en-GB" dirty="0" smtClean="0"/>
              <a:t>Positive towards the novelty of the results.</a:t>
            </a:r>
          </a:p>
          <a:p>
            <a:pPr>
              <a:defRPr/>
            </a:pPr>
            <a:r>
              <a:rPr lang="en-US" dirty="0" smtClean="0"/>
              <a:t>Positive towards speed improvement.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Popping artefacts not distracting.</a:t>
            </a:r>
          </a:p>
          <a:p>
            <a:pPr>
              <a:defRPr/>
            </a:pPr>
            <a:endParaRPr lang="en-US" dirty="0"/>
          </a:p>
          <a:p>
            <a:pPr>
              <a:buNone/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Compared to artists’ current systems:</a:t>
            </a:r>
          </a:p>
          <a:p>
            <a:pPr lvl="2">
              <a:defRPr/>
            </a:pPr>
            <a:r>
              <a:rPr lang="en-GB" dirty="0" smtClean="0"/>
              <a:t>Produces as good or better results.</a:t>
            </a:r>
          </a:p>
          <a:p>
            <a:pPr lvl="2">
              <a:defRPr/>
            </a:pPr>
            <a:r>
              <a:rPr lang="en-GB" dirty="0" smtClean="0"/>
              <a:t>Is easier and faster to use.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C299100-1B32-4244-9413-F33ED806D575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32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/>
              <a:t>Multi-perspective imagery from videos</a:t>
            </a:r>
            <a:endParaRPr lang="en-GB" sz="2800" dirty="0"/>
          </a:p>
        </p:txBody>
      </p:sp>
      <p:pic>
        <p:nvPicPr>
          <p:cNvPr id="5" name="video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60488"/>
            <a:ext cx="9144000" cy="5143500"/>
          </a:xfrm>
        </p:spPr>
      </p:pic>
      <p:sp>
        <p:nvSpPr>
          <p:cNvPr id="4096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DC82C7D-4CDE-495B-9E6A-699EA606D615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33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AC4FC97-DDC4-4068-888F-487EEB58ACD3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34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7" name="tour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3238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250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Multi-perspective Imagery - Escher</a:t>
            </a:r>
            <a:endParaRPr lang="nb-NO" dirty="0"/>
          </a:p>
        </p:txBody>
      </p:sp>
      <p:pic>
        <p:nvPicPr>
          <p:cNvPr id="16387" name="Content Placeholder 4" descr="Escher_Waterfall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4300" y="1484313"/>
            <a:ext cx="3835400" cy="4897437"/>
          </a:xfrm>
        </p:spPr>
      </p:pic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AB322F3-2279-418B-BA39-D64088A58002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4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250"/>
            <a:ext cx="9145140" cy="990600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Multi-perspective Imagery - Gonsalves</a:t>
            </a:r>
            <a:endParaRPr lang="nb-NO" dirty="0"/>
          </a:p>
        </p:txBody>
      </p:sp>
      <p:pic>
        <p:nvPicPr>
          <p:cNvPr id="17411" name="Content Placeholder 4" descr="gonsalves_tree_house_in_autumn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543050"/>
            <a:ext cx="3389312" cy="4765675"/>
          </a:xfrm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6A546C7-5AAD-47F4-87E6-023C55BABBDD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5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76250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Multi-perspective Imagery - Head</a:t>
            </a:r>
            <a:endParaRPr lang="nb-NO" dirty="0"/>
          </a:p>
        </p:txBody>
      </p:sp>
      <p:pic>
        <p:nvPicPr>
          <p:cNvPr id="18435" name="Content Placeholder 4" descr="CliveHeadPiccadilly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556792"/>
            <a:ext cx="6769050" cy="4795688"/>
          </a:xfrm>
        </p:spPr>
      </p:pic>
      <p:sp>
        <p:nvSpPr>
          <p:cNvPr id="1843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7FA9594-6F03-4737-AE88-7986EF55EF15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6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Single-perspective images may not reveal enough information</a:t>
            </a:r>
            <a:endParaRPr lang="en-GB" dirty="0"/>
          </a:p>
        </p:txBody>
      </p:sp>
      <p:pic>
        <p:nvPicPr>
          <p:cNvPr id="19459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1484313"/>
            <a:ext cx="7346950" cy="4897437"/>
          </a:xfrm>
        </p:spPr>
      </p:pic>
      <p:sp>
        <p:nvSpPr>
          <p:cNvPr id="1946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626FEAA-9843-40FA-82D9-7F115D68210A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7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Solved by multi-perspective imagery</a:t>
            </a:r>
            <a:endParaRPr lang="en-GB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453B5F6-7E81-438C-B447-C97093341818}" type="slidenum">
              <a:rPr lang="en-US" sz="1200" smtClean="0">
                <a:solidFill>
                  <a:schemeClr val="bg1"/>
                </a:solidFill>
                <a:latin typeface="Verdana" pitchFamily="34" charset="0"/>
              </a:rPr>
              <a:pPr/>
              <a:t>8</a:t>
            </a:fld>
            <a:endParaRPr lang="en-US" sz="1200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7" name="scene_exp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96417" y="1530251"/>
            <a:ext cx="7370563" cy="4851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Solved by multi-perspective </a:t>
            </a:r>
            <a:r>
              <a:rPr lang="en-GB" dirty="0" smtClean="0"/>
              <a:t>imagery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83116-370A-4263-B9F5-3B896742EEB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 descr="D:\UCL\Projects\MSc2011HenrikMultiPerspective\SVN\presentation\scene_exp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27" y="1551856"/>
            <a:ext cx="7339154" cy="48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9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2012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Myriad Pro Bold Cond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none" rtlCol="0">
        <a:normAutofit/>
      </a:bodyPr>
      <a:lstStyle>
        <a:defPPr>
          <a:buFont typeface="Arial" pitchFamily="34" charset="0"/>
          <a:buChar char="•"/>
          <a:defRPr sz="2000" dirty="0" smtClean="0"/>
        </a:defPPr>
      </a:lstStyle>
    </a:tx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crs4-vic-template</Template>
  <TotalTime>2969</TotalTime>
  <Words>758</Words>
  <Application>Microsoft Office PowerPoint</Application>
  <PresentationFormat>On-screen Show (4:3)</PresentationFormat>
  <Paragraphs>179</Paragraphs>
  <Slides>34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ＭＳ Ｐゴシック</vt:lpstr>
      <vt:lpstr>Times New Roman</vt:lpstr>
      <vt:lpstr>Verdana</vt:lpstr>
      <vt:lpstr>Myriad Pro Bold Cond</vt:lpstr>
      <vt:lpstr>Times</vt:lpstr>
      <vt:lpstr>eg2012</vt:lpstr>
      <vt:lpstr>Interactive Multi-perspective Imagery from Photos and Videos</vt:lpstr>
      <vt:lpstr>Multi-perspective Imagery - Picasso</vt:lpstr>
      <vt:lpstr>Multi-perspective Imagery - Hockney</vt:lpstr>
      <vt:lpstr>Multi-perspective Imagery - Escher</vt:lpstr>
      <vt:lpstr>Multi-perspective Imagery - Gonsalves</vt:lpstr>
      <vt:lpstr>Multi-perspective Imagery - Head</vt:lpstr>
      <vt:lpstr>Single-perspective images may not reveal enough information</vt:lpstr>
      <vt:lpstr>Solved by multi-perspective imagery</vt:lpstr>
      <vt:lpstr>Solved by multi-perspective imagery</vt:lpstr>
      <vt:lpstr>Existing work focuses on specific aspects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support any kind of perspective transformation</vt:lpstr>
      <vt:lpstr>Recursive multi-perspective imagery</vt:lpstr>
      <vt:lpstr>Our system</vt:lpstr>
      <vt:lpstr>Prototype Interface</vt:lpstr>
      <vt:lpstr>Overview</vt:lpstr>
      <vt:lpstr>Calibration (Structure from Motion)</vt:lpstr>
      <vt:lpstr>Portal propagation</vt:lpstr>
      <vt:lpstr>Portal propagation</vt:lpstr>
      <vt:lpstr>Portal propagation</vt:lpstr>
      <vt:lpstr>Warp and composite</vt:lpstr>
      <vt:lpstr>Warp and composite</vt:lpstr>
      <vt:lpstr>Warp interpolation (optical flow)</vt:lpstr>
      <vt:lpstr>Warp interpolation (optical flow)</vt:lpstr>
      <vt:lpstr>Colour matching</vt:lpstr>
      <vt:lpstr>Object Removal</vt:lpstr>
      <vt:lpstr>System recap:</vt:lpstr>
      <vt:lpstr>Evaluation</vt:lpstr>
      <vt:lpstr>Multi-perspective imagery from videos</vt:lpstr>
      <vt:lpstr>PowerPoint Presentation</vt:lpstr>
    </vt:vector>
  </TitlesOfParts>
  <Company>crs4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EG2012 Template</dc:title>
  <dc:subject>Powerpoint template for Eurographics 2012 conference</dc:subject>
  <dc:creator>crs4</dc:creator>
  <cp:lastModifiedBy>James Tompkin</cp:lastModifiedBy>
  <cp:revision>233</cp:revision>
  <dcterms:created xsi:type="dcterms:W3CDTF">2012-01-21T11:36:29Z</dcterms:created>
  <dcterms:modified xsi:type="dcterms:W3CDTF">2012-05-31T12:10:56Z</dcterms:modified>
</cp:coreProperties>
</file>