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tags/tag3.xml" ContentType="application/vnd.openxmlformats-officedocument.presentationml.tags+xml"/>
  <Override PartName="/ppt/notesSlides/notesSlide64.xml" ContentType="application/vnd.openxmlformats-officedocument.presentationml.notesSlide+xml"/>
  <Override PartName="/ppt/tags/tag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handoutMasterIdLst>
    <p:handoutMasterId r:id="rId83"/>
  </p:handoutMasterIdLst>
  <p:sldIdLst>
    <p:sldId id="367" r:id="rId2"/>
    <p:sldId id="325" r:id="rId3"/>
    <p:sldId id="369" r:id="rId4"/>
    <p:sldId id="263" r:id="rId5"/>
    <p:sldId id="264" r:id="rId6"/>
    <p:sldId id="265" r:id="rId7"/>
    <p:sldId id="258" r:id="rId8"/>
    <p:sldId id="337" r:id="rId9"/>
    <p:sldId id="331" r:id="rId10"/>
    <p:sldId id="332" r:id="rId11"/>
    <p:sldId id="333" r:id="rId12"/>
    <p:sldId id="334" r:id="rId13"/>
    <p:sldId id="335" r:id="rId14"/>
    <p:sldId id="336" r:id="rId15"/>
    <p:sldId id="260" r:id="rId16"/>
    <p:sldId id="371" r:id="rId17"/>
    <p:sldId id="373" r:id="rId18"/>
    <p:sldId id="372" r:id="rId19"/>
    <p:sldId id="352" r:id="rId20"/>
    <p:sldId id="330" r:id="rId21"/>
    <p:sldId id="329" r:id="rId22"/>
    <p:sldId id="268" r:id="rId23"/>
    <p:sldId id="271" r:id="rId24"/>
    <p:sldId id="358" r:id="rId25"/>
    <p:sldId id="363" r:id="rId26"/>
    <p:sldId id="273" r:id="rId27"/>
    <p:sldId id="317" r:id="rId28"/>
    <p:sldId id="272" r:id="rId29"/>
    <p:sldId id="318" r:id="rId30"/>
    <p:sldId id="361" r:id="rId31"/>
    <p:sldId id="357" r:id="rId32"/>
    <p:sldId id="359" r:id="rId33"/>
    <p:sldId id="339" r:id="rId34"/>
    <p:sldId id="362" r:id="rId35"/>
    <p:sldId id="294" r:id="rId36"/>
    <p:sldId id="274" r:id="rId37"/>
    <p:sldId id="288" r:id="rId38"/>
    <p:sldId id="275" r:id="rId39"/>
    <p:sldId id="276" r:id="rId40"/>
    <p:sldId id="343" r:id="rId41"/>
    <p:sldId id="340" r:id="rId42"/>
    <p:sldId id="341" r:id="rId43"/>
    <p:sldId id="342" r:id="rId44"/>
    <p:sldId id="314" r:id="rId45"/>
    <p:sldId id="278" r:id="rId46"/>
    <p:sldId id="279" r:id="rId47"/>
    <p:sldId id="280" r:id="rId48"/>
    <p:sldId id="282" r:id="rId49"/>
    <p:sldId id="324" r:id="rId50"/>
    <p:sldId id="322" r:id="rId51"/>
    <p:sldId id="323" r:id="rId52"/>
    <p:sldId id="315" r:id="rId53"/>
    <p:sldId id="295" r:id="rId54"/>
    <p:sldId id="296" r:id="rId55"/>
    <p:sldId id="299" r:id="rId56"/>
    <p:sldId id="344" r:id="rId57"/>
    <p:sldId id="345" r:id="rId58"/>
    <p:sldId id="360" r:id="rId59"/>
    <p:sldId id="297" r:id="rId60"/>
    <p:sldId id="298" r:id="rId61"/>
    <p:sldId id="301" r:id="rId62"/>
    <p:sldId id="306" r:id="rId63"/>
    <p:sldId id="300" r:id="rId64"/>
    <p:sldId id="353" r:id="rId65"/>
    <p:sldId id="374" r:id="rId66"/>
    <p:sldId id="355" r:id="rId67"/>
    <p:sldId id="307" r:id="rId68"/>
    <p:sldId id="354" r:id="rId69"/>
    <p:sldId id="304" r:id="rId70"/>
    <p:sldId id="302" r:id="rId71"/>
    <p:sldId id="303" r:id="rId72"/>
    <p:sldId id="308" r:id="rId73"/>
    <p:sldId id="348" r:id="rId74"/>
    <p:sldId id="346" r:id="rId75"/>
    <p:sldId id="347" r:id="rId76"/>
    <p:sldId id="365" r:id="rId77"/>
    <p:sldId id="366" r:id="rId78"/>
    <p:sldId id="310" r:id="rId79"/>
    <p:sldId id="351" r:id="rId80"/>
    <p:sldId id="326" r:id="rId81"/>
  </p:sldIdLst>
  <p:sldSz cx="9144000" cy="6858000" type="screen4x3"/>
  <p:notesSz cx="6858000" cy="91440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3300"/>
    <a:srgbClr val="FFFFFF"/>
    <a:srgbClr val="F7EC09"/>
    <a:srgbClr val="FFFF00"/>
    <a:srgbClr val="92D050"/>
    <a:srgbClr val="4F81BD"/>
    <a:srgbClr val="D9969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6" autoAdjust="0"/>
    <p:restoredTop sz="85468" autoAdjust="0"/>
  </p:normalViewPr>
  <p:slideViewPr>
    <p:cSldViewPr>
      <p:cViewPr varScale="1">
        <p:scale>
          <a:sx n="78" d="100"/>
          <a:sy n="78" d="100"/>
        </p:scale>
        <p:origin x="-17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F710A5-E176-429E-8ED2-5F0617A7259B}" type="datetimeFigureOut">
              <a:rPr lang="en-US" smtClean="0"/>
              <a:t>5/8/2013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6B3C3D-B275-4095-B70E-3E50A6A31A17}" type="slidenum">
              <a:rPr lang="en-US" smtClean="0"/>
              <a:t>‹#›</a:t>
            </a:fld>
            <a:endParaRPr lang="en-US"/>
          </a:p>
        </p:txBody>
      </p:sp>
    </p:spTree>
    <p:extLst>
      <p:ext uri="{BB962C8B-B14F-4D97-AF65-F5344CB8AC3E}">
        <p14:creationId xmlns:p14="http://schemas.microsoft.com/office/powerpoint/2010/main" val="4002018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CFB141-4755-4B01-A6FA-73601D72A7CC}" type="datetimeFigureOut">
              <a:rPr lang="en-US" smtClean="0"/>
              <a:t>5/8/2013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4FDF30-F43D-45BC-A76A-FDCD9C328BD6}" type="slidenum">
              <a:rPr lang="en-US" smtClean="0"/>
              <a:t>‹#›</a:t>
            </a:fld>
            <a:endParaRPr lang="en-US"/>
          </a:p>
        </p:txBody>
      </p:sp>
    </p:spTree>
    <p:extLst>
      <p:ext uri="{BB962C8B-B14F-4D97-AF65-F5344CB8AC3E}">
        <p14:creationId xmlns:p14="http://schemas.microsoft.com/office/powerpoint/2010/main" val="19364858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1</a:t>
            </a:fld>
            <a:endParaRPr lang="en-US"/>
          </a:p>
        </p:txBody>
      </p:sp>
    </p:spTree>
    <p:extLst>
      <p:ext uri="{BB962C8B-B14F-4D97-AF65-F5344CB8AC3E}">
        <p14:creationId xmlns:p14="http://schemas.microsoft.com/office/powerpoint/2010/main" val="232098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Procedural modeling is another approach as in the work of </a:t>
            </a:r>
            <a:r>
              <a:rPr lang="en-US" sz="1200" b="0" i="0" u="none" strike="noStrike" kern="1200" baseline="0" dirty="0" err="1" smtClean="0">
                <a:solidFill>
                  <a:schemeClr val="tx1"/>
                </a:solidFill>
                <a:latin typeface="+mn-lt"/>
                <a:ea typeface="+mn-ea"/>
                <a:cs typeface="+mn-cs"/>
              </a:rPr>
              <a:t>Wonka</a:t>
            </a:r>
            <a:r>
              <a:rPr lang="en-US" sz="1200" b="0" i="0" u="none" strike="noStrike" kern="1200" baseline="0" dirty="0" smtClean="0">
                <a:solidFill>
                  <a:schemeClr val="tx1"/>
                </a:solidFill>
                <a:latin typeface="+mn-lt"/>
                <a:ea typeface="+mn-ea"/>
                <a:cs typeface="+mn-cs"/>
              </a:rPr>
              <a:t> and others.. They used split grammars to synthesize different building styles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10</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Recently a coherence-based interactive system was proposed to support non-local operations.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11</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Also, </a:t>
            </a:r>
            <a:r>
              <a:rPr lang="fr-FR" sz="1200" b="0" i="0" u="none" strike="noStrike" kern="1200" baseline="0" dirty="0" smtClean="0">
                <a:solidFill>
                  <a:schemeClr val="tx1"/>
                </a:solidFill>
                <a:latin typeface="+mn-lt"/>
                <a:ea typeface="+mn-ea"/>
                <a:cs typeface="+mn-cs"/>
              </a:rPr>
              <a:t>Multiple data sources (</a:t>
            </a:r>
            <a:r>
              <a:rPr lang="fr-FR" sz="1200" b="0" i="0" u="none" strike="noStrike" kern="1200" baseline="0" dirty="0" err="1" smtClean="0">
                <a:solidFill>
                  <a:schemeClr val="tx1"/>
                </a:solidFill>
                <a:latin typeface="+mn-lt"/>
                <a:ea typeface="+mn-ea"/>
                <a:cs typeface="+mn-cs"/>
              </a:rPr>
              <a:t>e.g</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photographs</a:t>
            </a:r>
            <a:r>
              <a:rPr lang="fr-FR"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LiDAR</a:t>
            </a:r>
            <a:r>
              <a:rPr lang="en-US" sz="1200" b="0" i="0" u="none" strike="noStrike" kern="1200" baseline="0" dirty="0" smtClean="0">
                <a:solidFill>
                  <a:schemeClr val="tx1"/>
                </a:solidFill>
                <a:latin typeface="+mn-lt"/>
                <a:ea typeface="+mn-ea"/>
                <a:cs typeface="+mn-cs"/>
              </a:rPr>
              <a:t> scans, aerial images) have been combined to improve the quality of 3D models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12</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Teboul</a:t>
            </a:r>
            <a:r>
              <a:rPr lang="en-US" sz="1200" b="0" i="0" u="none" strike="noStrike" kern="1200" baseline="0" dirty="0" smtClean="0">
                <a:solidFill>
                  <a:schemeClr val="tx1"/>
                </a:solidFill>
                <a:latin typeface="+mn-lt"/>
                <a:ea typeface="+mn-ea"/>
                <a:cs typeface="+mn-cs"/>
              </a:rPr>
              <a:t> and others addressed façade annotations by using recursive binary split grammar and reinforcement learning to parse facades elements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13</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 related attempt to our work, </a:t>
            </a:r>
            <a:r>
              <a:rPr lang="en-US" sz="1200" b="0" i="0" u="none" strike="noStrike" kern="1200" baseline="0" dirty="0" err="1" smtClean="0">
                <a:solidFill>
                  <a:schemeClr val="tx1"/>
                </a:solidFill>
                <a:latin typeface="+mn-lt"/>
                <a:ea typeface="+mn-ea"/>
                <a:cs typeface="+mn-cs"/>
              </a:rPr>
              <a:t>Alsisan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Mitra</a:t>
            </a:r>
            <a:r>
              <a:rPr lang="en-US" sz="1200" b="0" i="0" u="none" strike="noStrike" kern="1200" baseline="0" dirty="0" smtClean="0">
                <a:solidFill>
                  <a:schemeClr val="tx1"/>
                </a:solidFill>
                <a:latin typeface="+mn-lt"/>
                <a:ea typeface="+mn-ea"/>
                <a:cs typeface="+mn-cs"/>
              </a:rPr>
              <a:t> swap windows to maximize image space repetitions towards efficient abstraction. however, they do not handle allowable deformations and hence inherit the typical problems of other regularity detection approaches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14</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(Overview)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Our main goal is to decouple repetitions from element-level variations in facade images..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Let’s see step by step how we implement it.. </a:t>
            </a:r>
          </a:p>
          <a:p>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15</a:t>
            </a:fld>
            <a:endParaRPr lang="en-US"/>
          </a:p>
        </p:txBody>
      </p:sp>
    </p:spTree>
    <p:extLst>
      <p:ext uri="{BB962C8B-B14F-4D97-AF65-F5344CB8AC3E}">
        <p14:creationId xmlns:p14="http://schemas.microsoft.com/office/powerpoint/2010/main" val="329227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After detecting the window parameters, we bring all the windows to an arbitrary but canonical position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again perform facade structure analysis, and iterate.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typically perform 2-3 iterations in our tests. </a:t>
            </a:r>
          </a:p>
        </p:txBody>
      </p:sp>
      <p:sp>
        <p:nvSpPr>
          <p:cNvPr id="4" name="Slide Number Placeholder 3"/>
          <p:cNvSpPr>
            <a:spLocks noGrp="1"/>
          </p:cNvSpPr>
          <p:nvPr>
            <p:ph type="sldNum" sz="quarter" idx="10"/>
          </p:nvPr>
        </p:nvSpPr>
        <p:spPr/>
        <p:txBody>
          <a:bodyPr/>
          <a:lstStyle/>
          <a:p>
            <a:fld id="{2E4FDF30-F43D-45BC-A76A-FDCD9C328BD6}" type="slidenum">
              <a:rPr lang="en-US" smtClean="0"/>
              <a:t>16</a:t>
            </a:fld>
            <a:endParaRPr lang="en-US"/>
          </a:p>
        </p:txBody>
      </p:sp>
    </p:spTree>
    <p:extLst>
      <p:ext uri="{BB962C8B-B14F-4D97-AF65-F5344CB8AC3E}">
        <p14:creationId xmlns:p14="http://schemas.microsoft.com/office/powerpoint/2010/main" val="115851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After detecting the window parameters, we bring all the windows to an arbitrary but canonical position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again perform facade structure analysis, and iterate.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typically perform 2-3 iterations in our tests. </a:t>
            </a:r>
          </a:p>
        </p:txBody>
      </p:sp>
      <p:sp>
        <p:nvSpPr>
          <p:cNvPr id="4" name="Slide Number Placeholder 3"/>
          <p:cNvSpPr>
            <a:spLocks noGrp="1"/>
          </p:cNvSpPr>
          <p:nvPr>
            <p:ph type="sldNum" sz="quarter" idx="10"/>
          </p:nvPr>
        </p:nvSpPr>
        <p:spPr/>
        <p:txBody>
          <a:bodyPr/>
          <a:lstStyle/>
          <a:p>
            <a:fld id="{2E4FDF30-F43D-45BC-A76A-FDCD9C328BD6}" type="slidenum">
              <a:rPr lang="en-US" smtClean="0"/>
              <a:t>17</a:t>
            </a:fld>
            <a:endParaRPr lang="en-US"/>
          </a:p>
        </p:txBody>
      </p:sp>
    </p:spTree>
    <p:extLst>
      <p:ext uri="{BB962C8B-B14F-4D97-AF65-F5344CB8AC3E}">
        <p14:creationId xmlns:p14="http://schemas.microsoft.com/office/powerpoint/2010/main" val="115851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(Overview)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Our main goal is to decouple repetitions from element-level variations in facade images..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Let’s see step by step how we implement it.. </a:t>
            </a:r>
          </a:p>
          <a:p>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18</a:t>
            </a:fld>
            <a:endParaRPr lang="en-US"/>
          </a:p>
        </p:txBody>
      </p:sp>
    </p:spTree>
    <p:extLst>
      <p:ext uri="{BB962C8B-B14F-4D97-AF65-F5344CB8AC3E}">
        <p14:creationId xmlns:p14="http://schemas.microsoft.com/office/powerpoint/2010/main" val="3292270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order to prepare the input images for analysis, </a:t>
            </a:r>
          </a:p>
          <a:p>
            <a:r>
              <a:rPr lang="en-US" baseline="0" dirty="0" smtClean="0"/>
              <a:t>We first  rectify images to front view using vanishing line proposed by Wu.</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19</a:t>
            </a:fld>
            <a:endParaRPr lang="en-US"/>
          </a:p>
        </p:txBody>
      </p:sp>
    </p:spTree>
    <p:extLst>
      <p:ext uri="{BB962C8B-B14F-4D97-AF65-F5344CB8AC3E}">
        <p14:creationId xmlns:p14="http://schemas.microsoft.com/office/powerpoint/2010/main" val="307961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Building facades are integral to most urban environments. They are created with different types of repeated elements and have different arrangements.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Usually, facades get modified over time </a:t>
            </a:r>
            <a:r>
              <a:rPr lang="en-US" altLang="zh-CN" sz="1200" b="0" i="0" u="none" strike="noStrike" kern="1200" baseline="0" dirty="0" smtClean="0">
                <a:solidFill>
                  <a:schemeClr val="tx1"/>
                </a:solidFill>
                <a:latin typeface="+mn-lt"/>
                <a:ea typeface="+mn-ea"/>
                <a:cs typeface="+mn-cs"/>
              </a:rPr>
              <a:t>with </a:t>
            </a:r>
            <a:r>
              <a:rPr lang="en-US" sz="1200" b="0" i="0" u="none" strike="noStrike" kern="1200" baseline="0" dirty="0" smtClean="0">
                <a:solidFill>
                  <a:schemeClr val="tx1"/>
                </a:solidFill>
                <a:latin typeface="+mn-lt"/>
                <a:ea typeface="+mn-ea"/>
                <a:cs typeface="+mn-cs"/>
              </a:rPr>
              <a:t>windows opened or closed, </a:t>
            </a:r>
          </a:p>
          <a:p>
            <a:r>
              <a:rPr lang="en-US" sz="1200" b="0" i="0" u="none" strike="noStrike" kern="1200" baseline="0" dirty="0" smtClean="0">
                <a:solidFill>
                  <a:schemeClr val="tx1"/>
                </a:solidFill>
                <a:latin typeface="+mn-lt"/>
                <a:ea typeface="+mn-ea"/>
                <a:cs typeface="+mn-cs"/>
              </a:rPr>
              <a:t>Exterior elements such as curtains and flower pots are </a:t>
            </a:r>
            <a:r>
              <a:rPr lang="en-US" altLang="zh-CN" sz="1200" b="0" i="0" u="none" strike="noStrike" kern="1200" baseline="0" dirty="0" smtClean="0">
                <a:solidFill>
                  <a:schemeClr val="tx1"/>
                </a:solidFill>
                <a:latin typeface="+mn-lt"/>
                <a:ea typeface="+mn-ea"/>
                <a:cs typeface="+mn-cs"/>
              </a:rPr>
              <a:t>included </a:t>
            </a:r>
            <a:r>
              <a:rPr lang="en-US" sz="1200" b="0" i="0" u="none" strike="noStrike" kern="1200" baseline="0" dirty="0" smtClean="0">
                <a:solidFill>
                  <a:schemeClr val="tx1"/>
                </a:solidFill>
                <a:latin typeface="+mn-lt"/>
                <a:ea typeface="+mn-ea"/>
                <a:cs typeface="+mn-cs"/>
              </a:rPr>
              <a:t>leading to geometric variations which poses challenges to stat-of-the-art façade analysis methods.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2</a:t>
            </a:fld>
            <a:endParaRPr lang="en-US"/>
          </a:p>
        </p:txBody>
      </p:sp>
    </p:spTree>
    <p:extLst>
      <p:ext uri="{BB962C8B-B14F-4D97-AF65-F5344CB8AC3E}">
        <p14:creationId xmlns:p14="http://schemas.microsoft.com/office/powerpoint/2010/main" val="1048108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Starting from a single rectified facade image with the user marking of a single window element to identify the scale of interest</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20</a:t>
            </a:fld>
            <a:endParaRPr lang="en-US"/>
          </a:p>
        </p:txBody>
      </p:sp>
    </p:spTree>
    <p:extLst>
      <p:ext uri="{BB962C8B-B14F-4D97-AF65-F5344CB8AC3E}">
        <p14:creationId xmlns:p14="http://schemas.microsoft.com/office/powerpoint/2010/main" val="3292270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go to the structure analysis stage where we</a:t>
            </a:r>
            <a:r>
              <a:rPr lang="en-US" baseline="0" dirty="0" smtClean="0"/>
              <a:t> detect the repeated elements</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21</a:t>
            </a:fld>
            <a:endParaRPr lang="en-US"/>
          </a:p>
        </p:txBody>
      </p:sp>
    </p:spTree>
    <p:extLst>
      <p:ext uri="{BB962C8B-B14F-4D97-AF65-F5344CB8AC3E}">
        <p14:creationId xmlns:p14="http://schemas.microsoft.com/office/powerpoint/2010/main" val="66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Given the user marked dominant window mask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22</a:t>
            </a:fld>
            <a:endParaRPr lang="en-US"/>
          </a:p>
        </p:txBody>
      </p:sp>
    </p:spTree>
    <p:extLst>
      <p:ext uri="{BB962C8B-B14F-4D97-AF65-F5344CB8AC3E}">
        <p14:creationId xmlns:p14="http://schemas.microsoft.com/office/powerpoint/2010/main" val="1825705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search and extract a large set of candidate repeated elements based on a score value that evaluates texture-based similarity and edge consistency</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23</a:t>
            </a:fld>
            <a:endParaRPr lang="en-US"/>
          </a:p>
        </p:txBody>
      </p:sp>
    </p:spTree>
    <p:extLst>
      <p:ext uri="{BB962C8B-B14F-4D97-AF65-F5344CB8AC3E}">
        <p14:creationId xmlns:p14="http://schemas.microsoft.com/office/powerpoint/2010/main" val="182570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compute color intensity using normalized cross correlation to compare a candidate patch with the template (gray value?)</a:t>
            </a:r>
          </a:p>
        </p:txBody>
      </p:sp>
      <p:sp>
        <p:nvSpPr>
          <p:cNvPr id="4" name="Slide Number Placeholder 3"/>
          <p:cNvSpPr>
            <a:spLocks noGrp="1"/>
          </p:cNvSpPr>
          <p:nvPr>
            <p:ph type="sldNum" sz="quarter" idx="10"/>
          </p:nvPr>
        </p:nvSpPr>
        <p:spPr/>
        <p:txBody>
          <a:bodyPr/>
          <a:lstStyle/>
          <a:p>
            <a:fld id="{2E4FDF30-F43D-45BC-A76A-FDCD9C328BD6}" type="slidenum">
              <a:rPr lang="en-US" smtClean="0"/>
              <a:t>24</a:t>
            </a:fld>
            <a:endParaRPr lang="en-US"/>
          </a:p>
        </p:txBody>
      </p:sp>
    </p:spTree>
    <p:extLst>
      <p:ext uri="{BB962C8B-B14F-4D97-AF65-F5344CB8AC3E}">
        <p14:creationId xmlns:p14="http://schemas.microsoft.com/office/powerpoint/2010/main" val="182570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For edges, we develop a measurement for corresponding edge matching in two patches.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25</a:t>
            </a:fld>
            <a:endParaRPr lang="en-US"/>
          </a:p>
        </p:txBody>
      </p:sp>
    </p:spTree>
    <p:extLst>
      <p:ext uri="{BB962C8B-B14F-4D97-AF65-F5344CB8AC3E}">
        <p14:creationId xmlns:p14="http://schemas.microsoft.com/office/powerpoint/2010/main" val="1825705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Here we have a set of the detected candidate window positions, however, as can be seen from the figure, only depending on the two terms can lead to wrong entries: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example in case of shadows or different interior elements, intensity similarity produces errors;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varying window element configurations (window opening) lead to incorrect edge similarity.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26</a:t>
            </a:fld>
            <a:endParaRPr lang="en-US"/>
          </a:p>
        </p:txBody>
      </p:sp>
    </p:spTree>
    <p:extLst>
      <p:ext uri="{BB962C8B-B14F-4D97-AF65-F5344CB8AC3E}">
        <p14:creationId xmlns:p14="http://schemas.microsoft.com/office/powerpoint/2010/main" val="291075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recover from such errors using a repetition maximizing optimization to prune wrong candidates and extract the near regular structure of the façade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look for consistent splitting lines to define the structure grid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How does this optimization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27</a:t>
            </a:fld>
            <a:endParaRPr lang="en-US"/>
          </a:p>
        </p:txBody>
      </p:sp>
    </p:spTree>
    <p:extLst>
      <p:ext uri="{BB962C8B-B14F-4D97-AF65-F5344CB8AC3E}">
        <p14:creationId xmlns:p14="http://schemas.microsoft.com/office/powerpoint/2010/main" val="413618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the red circles</a:t>
            </a:r>
            <a:r>
              <a:rPr lang="en-US" baseline="0" dirty="0" smtClean="0"/>
              <a:t> here denote the locations of the candidate windows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we look for horizontal and vertical splits, We solve for the x and y directions independently</a:t>
            </a:r>
            <a:endParaRPr lang="en-US" dirty="0" smtClean="0"/>
          </a:p>
          <a:p>
            <a:endParaRPr lang="en-US" baseline="0" dirty="0" smtClean="0"/>
          </a:p>
          <a:p>
            <a:r>
              <a:rPr lang="en-US" b="1" baseline="0" dirty="0" smtClean="0"/>
              <a:t>and their size reflects the confidence weight of each location (not needed!)</a:t>
            </a:r>
          </a:p>
          <a:p>
            <a:endParaRPr lang="en-US" baseline="0"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28</a:t>
            </a:fld>
            <a:endParaRPr lang="en-US"/>
          </a:p>
        </p:txBody>
      </p:sp>
    </p:spTree>
    <p:extLst>
      <p:ext uri="{BB962C8B-B14F-4D97-AF65-F5344CB8AC3E}">
        <p14:creationId xmlns:p14="http://schemas.microsoft.com/office/powerpoint/2010/main" val="296715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a:t>
            </a:r>
            <a:r>
              <a:rPr lang="en-US" baseline="0" dirty="0" smtClean="0"/>
              <a:t> we first project these locations onto the x axis</a:t>
            </a:r>
          </a:p>
          <a:p>
            <a:r>
              <a:rPr lang="en-US" baseline="0" dirty="0" smtClean="0"/>
              <a:t>Every point defines a potential splitting line position</a:t>
            </a:r>
          </a:p>
          <a:p>
            <a:r>
              <a:rPr lang="en-US" baseline="0" dirty="0" smtClean="0"/>
              <a:t>Our goal is to select a subset of </a:t>
            </a:r>
            <a:r>
              <a:rPr lang="en-US" b="1" baseline="0" dirty="0" smtClean="0">
                <a:solidFill>
                  <a:srgbClr val="FF0000"/>
                </a:solidFill>
              </a:rPr>
              <a:t>k splits </a:t>
            </a:r>
            <a:r>
              <a:rPr lang="en-US" b="0" baseline="0" dirty="0" smtClean="0">
                <a:solidFill>
                  <a:srgbClr val="FF0000"/>
                </a:solidFill>
              </a:rPr>
              <a:t>that best explains the observations while maximizing regularity</a:t>
            </a:r>
          </a:p>
        </p:txBody>
      </p:sp>
      <p:sp>
        <p:nvSpPr>
          <p:cNvPr id="4" name="Slide Number Placeholder 3"/>
          <p:cNvSpPr>
            <a:spLocks noGrp="1"/>
          </p:cNvSpPr>
          <p:nvPr>
            <p:ph type="sldNum" sz="quarter" idx="10"/>
          </p:nvPr>
        </p:nvSpPr>
        <p:spPr/>
        <p:txBody>
          <a:bodyPr/>
          <a:lstStyle/>
          <a:p>
            <a:fld id="{2E4FDF30-F43D-45BC-A76A-FDCD9C328BD6}" type="slidenum">
              <a:rPr lang="en-US" smtClean="0"/>
              <a:t>29</a:t>
            </a:fld>
            <a:endParaRPr lang="en-US"/>
          </a:p>
        </p:txBody>
      </p:sp>
    </p:spTree>
    <p:extLst>
      <p:ext uri="{BB962C8B-B14F-4D97-AF65-F5344CB8AC3E}">
        <p14:creationId xmlns:p14="http://schemas.microsoft.com/office/powerpoint/2010/main" val="56203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Building facades are integral to most urban environments. They are created with different types of repeated elements and have different arrangements.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Usually, facades get modified over time </a:t>
            </a:r>
            <a:r>
              <a:rPr lang="en-US" altLang="zh-CN" sz="1200" b="0" i="0" u="none" strike="noStrike" kern="1200" baseline="0" dirty="0" smtClean="0">
                <a:solidFill>
                  <a:schemeClr val="tx1"/>
                </a:solidFill>
                <a:latin typeface="+mn-lt"/>
                <a:ea typeface="+mn-ea"/>
                <a:cs typeface="+mn-cs"/>
              </a:rPr>
              <a:t>with </a:t>
            </a:r>
            <a:r>
              <a:rPr lang="en-US" sz="1200" b="0" i="0" u="none" strike="noStrike" kern="1200" baseline="0" dirty="0" smtClean="0">
                <a:solidFill>
                  <a:schemeClr val="tx1"/>
                </a:solidFill>
                <a:latin typeface="+mn-lt"/>
                <a:ea typeface="+mn-ea"/>
                <a:cs typeface="+mn-cs"/>
              </a:rPr>
              <a:t>windows opened or closed, </a:t>
            </a:r>
          </a:p>
          <a:p>
            <a:r>
              <a:rPr lang="en-US" sz="1200" b="0" i="0" u="none" strike="noStrike" kern="1200" baseline="0" dirty="0" smtClean="0">
                <a:solidFill>
                  <a:schemeClr val="tx1"/>
                </a:solidFill>
                <a:latin typeface="+mn-lt"/>
                <a:ea typeface="+mn-ea"/>
                <a:cs typeface="+mn-cs"/>
              </a:rPr>
              <a:t>Exterior elements such as curtains and flower pots are </a:t>
            </a:r>
            <a:r>
              <a:rPr lang="en-US" altLang="zh-CN" sz="1200" b="0" i="0" u="none" strike="noStrike" kern="1200" baseline="0" dirty="0" smtClean="0">
                <a:solidFill>
                  <a:schemeClr val="tx1"/>
                </a:solidFill>
                <a:latin typeface="+mn-lt"/>
                <a:ea typeface="+mn-ea"/>
                <a:cs typeface="+mn-cs"/>
              </a:rPr>
              <a:t>included </a:t>
            </a:r>
            <a:r>
              <a:rPr lang="en-US" sz="1200" b="0" i="0" u="none" strike="noStrike" kern="1200" baseline="0" dirty="0" smtClean="0">
                <a:solidFill>
                  <a:schemeClr val="tx1"/>
                </a:solidFill>
                <a:latin typeface="+mn-lt"/>
                <a:ea typeface="+mn-ea"/>
                <a:cs typeface="+mn-cs"/>
              </a:rPr>
              <a:t>leading to geometric variations which poses challenges to stat-of-the-art façade analysis methods.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3</a:t>
            </a:fld>
            <a:endParaRPr lang="en-US"/>
          </a:p>
        </p:txBody>
      </p:sp>
    </p:spTree>
    <p:extLst>
      <p:ext uri="{BB962C8B-B14F-4D97-AF65-F5344CB8AC3E}">
        <p14:creationId xmlns:p14="http://schemas.microsoft.com/office/powerpoint/2010/main" val="1048108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solidFill>
                  <a:srgbClr val="FF0000"/>
                </a:solidFill>
              </a:rPr>
              <a:t>We measure the fitness of a valid set (whose points don’t overlap) by computing its energy as a combination of data term and no-local regularity term</a:t>
            </a:r>
          </a:p>
          <a:p>
            <a:endParaRPr 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30</a:t>
            </a:fld>
            <a:endParaRPr lang="en-US"/>
          </a:p>
        </p:txBody>
      </p:sp>
    </p:spTree>
    <p:extLst>
      <p:ext uri="{BB962C8B-B14F-4D97-AF65-F5344CB8AC3E}">
        <p14:creationId xmlns:p14="http://schemas.microsoft.com/office/powerpoint/2010/main" val="562036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m:rPr>
                        <m:sty m:val="p"/>
                      </m:rPr>
                      <a:rPr lang="en-US" b="0" i="0" smtClean="0">
                        <a:latin typeface="Cambria Math"/>
                        <a:ea typeface="Cambria Math"/>
                      </a:rPr>
                      <m:t>σ</m:t>
                    </m:r>
                  </m:oMath>
                </a14:m>
                <a:r>
                  <a:rPr lang="en-US" i="0" dirty="0" smtClean="0"/>
                  <a:t>:width/height</a:t>
                </a:r>
                <a:r>
                  <a:rPr lang="en-US" i="0" baseline="0" dirty="0" smtClean="0"/>
                  <a:t> of the template </a:t>
                </a:r>
                <a14:m>
                  <m:oMath xmlns:m="http://schemas.openxmlformats.org/officeDocument/2006/math">
                    <m:sSub>
                      <m:sSubPr>
                        <m:ctrlPr>
                          <a:rPr lang="en-US" b="0" i="1" smtClean="0">
                            <a:latin typeface="Cambria Math"/>
                          </a:rPr>
                        </m:ctrlPr>
                      </m:sSubPr>
                      <m:e>
                        <m:r>
                          <m:rPr>
                            <m:sty m:val="p"/>
                          </m:rPr>
                          <a:rPr lang="en-US" b="0" i="0" smtClean="0">
                            <a:latin typeface="Cambria Math"/>
                          </a:rPr>
                          <m:t>w</m:t>
                        </m:r>
                      </m:e>
                      <m:sub>
                        <m:r>
                          <m:rPr>
                            <m:sty m:val="p"/>
                          </m:rPr>
                          <a:rPr lang="en-US" b="0" i="0" smtClean="0">
                            <a:latin typeface="Cambria Math"/>
                          </a:rPr>
                          <m:t>s</m:t>
                        </m:r>
                      </m:sub>
                    </m:sSub>
                  </m:oMath>
                </a14:m>
                <a:endParaRPr lang="en-US" i="0" dirty="0" smtClean="0"/>
              </a:p>
              <a:p>
                <a:endParaRPr lang="en-US" dirty="0" smtClean="0"/>
              </a:p>
              <a:p>
                <a:r>
                  <a:rPr lang="en-US" b="0" baseline="0" dirty="0" smtClean="0">
                    <a:solidFill>
                      <a:srgbClr val="FF0000"/>
                    </a:solidFill>
                  </a:rPr>
                  <a:t>data term evaluates the set coverage of all the points  </a:t>
                </a:r>
              </a:p>
              <a:p>
                <a:r>
                  <a:rPr lang="en-US" b="0" baseline="0" dirty="0" smtClean="0">
                    <a:solidFill>
                      <a:srgbClr val="FF0000"/>
                    </a:solidFill>
                  </a:rPr>
                  <a:t>How well the points q in S agree with other points p in P</a:t>
                </a:r>
              </a:p>
              <a:p>
                <a:endParaRPr lang="en-US" dirty="0"/>
              </a:p>
            </p:txBody>
          </p:sp>
        </mc:Choice>
        <mc:Fallback xmlns="">
          <p:sp>
            <p:nvSpPr>
              <p:cNvPr id="3" name="Notes Placeholder 2"/>
              <p:cNvSpPr>
                <a:spLocks noGrp="1"/>
              </p:cNvSpPr>
              <p:nvPr>
                <p:ph type="body" idx="1"/>
              </p:nvPr>
            </p:nvSpPr>
            <p:spPr/>
            <p:txBody>
              <a:bodyPr/>
              <a:lstStyle/>
              <a:p>
                <a:pPr/>
                <a:r>
                  <a:rPr lang="en-US" b="0" i="0" smtClean="0">
                    <a:latin typeface="Cambria Math"/>
                    <a:ea typeface="Cambria Math"/>
                  </a:rPr>
                  <a:t>𝜎</a:t>
                </a:r>
                <a:r>
                  <a:rPr lang="en-US" dirty="0" smtClean="0"/>
                  <a:t>:width/height</a:t>
                </a:r>
                <a:r>
                  <a:rPr lang="en-US" baseline="0" dirty="0" smtClean="0"/>
                  <a:t> of the template </a:t>
                </a:r>
                <a:r>
                  <a:rPr lang="en-US" b="0" i="0" smtClean="0">
                    <a:latin typeface="Cambria Math"/>
                  </a:rPr>
                  <a:t>𝑤</a:t>
                </a:r>
                <a:r>
                  <a:rPr lang="en-US" b="0" i="0" smtClean="0">
                    <a:latin typeface="Cambria Math"/>
                  </a:rPr>
                  <a:t>_𝑠</a:t>
                </a:r>
                <a:endParaRPr lang="en-US" dirty="0"/>
              </a:p>
            </p:txBody>
          </p:sp>
        </mc:Fallback>
      </mc:AlternateContent>
      <p:sp>
        <p:nvSpPr>
          <p:cNvPr id="4" name="Slide Number Placeholder 3"/>
          <p:cNvSpPr>
            <a:spLocks noGrp="1"/>
          </p:cNvSpPr>
          <p:nvPr>
            <p:ph type="sldNum" sz="quarter" idx="10"/>
          </p:nvPr>
        </p:nvSpPr>
        <p:spPr/>
        <p:txBody>
          <a:bodyPr/>
          <a:lstStyle/>
          <a:p>
            <a:fld id="{2E4FDF30-F43D-45BC-A76A-FDCD9C328BD6}" type="slidenum">
              <a:rPr lang="en-US" smtClean="0"/>
              <a:t>31</a:t>
            </a:fld>
            <a:endParaRPr lang="en-US"/>
          </a:p>
        </p:txBody>
      </p:sp>
    </p:spTree>
    <p:extLst>
      <p:ext uri="{BB962C8B-B14F-4D97-AF65-F5344CB8AC3E}">
        <p14:creationId xmlns:p14="http://schemas.microsoft.com/office/powerpoint/2010/main" val="3213461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b="0" i="1" smtClean="0">
                            <a:latin typeface="Cambria Math"/>
                          </a:rPr>
                        </m:ctrlPr>
                      </m:sSubPr>
                      <m:e>
                        <m:r>
                          <a:rPr lang="en-US" b="0" i="1" smtClean="0">
                            <a:latin typeface="Cambria Math"/>
                          </a:rPr>
                          <m:t>𝑑</m:t>
                        </m:r>
                      </m:e>
                      <m:sub>
                        <m:r>
                          <a:rPr lang="en-US" b="0" i="1" smtClean="0">
                            <a:latin typeface="Cambria Math"/>
                          </a:rPr>
                          <m:t>𝑖</m:t>
                        </m:r>
                      </m:sub>
                    </m:sSub>
                  </m:oMath>
                </a14:m>
                <a:r>
                  <a:rPr lang="en-US" dirty="0" smtClean="0"/>
                  <a:t>: spacing</a:t>
                </a:r>
              </a:p>
              <a:p>
                <a14:m>
                  <m:oMath xmlns:m="http://schemas.openxmlformats.org/officeDocument/2006/math">
                    <m:r>
                      <a:rPr lang="en-US" b="0" i="1" smtClean="0">
                        <a:latin typeface="Cambria Math"/>
                        <a:ea typeface="Cambria Math"/>
                      </a:rPr>
                      <m:t>𝜇</m:t>
                    </m:r>
                  </m:oMath>
                </a14:m>
                <a:r>
                  <a:rPr lang="en-US" dirty="0" smtClean="0"/>
                  <a:t>: average 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solidFill>
                      <a:srgbClr val="FF0000"/>
                    </a:solidFill>
                  </a:rPr>
                  <a:t>The regularity term measures the regularity of the set of points against all the potential position. </a:t>
                </a:r>
              </a:p>
            </p:txBody>
          </p:sp>
        </mc:Choice>
        <mc:Fallback xmlns="">
          <p:sp>
            <p:nvSpPr>
              <p:cNvPr id="3" name="Notes Placeholder 2"/>
              <p:cNvSpPr>
                <a:spLocks noGrp="1"/>
              </p:cNvSpPr>
              <p:nvPr>
                <p:ph type="body" idx="1"/>
              </p:nvPr>
            </p:nvSpPr>
            <p:spPr/>
            <p:txBody>
              <a:bodyPr/>
              <a:lstStyle/>
              <a:p>
                <a:pPr/>
                <a:r>
                  <a:rPr lang="en-US" b="0" i="0" smtClean="0">
                    <a:latin typeface="Cambria Math"/>
                  </a:rPr>
                  <a:t>𝑑</a:t>
                </a:r>
                <a:r>
                  <a:rPr lang="en-US" b="0" i="0" smtClean="0">
                    <a:latin typeface="Cambria Math"/>
                  </a:rPr>
                  <a:t>_</a:t>
                </a:r>
                <a:r>
                  <a:rPr lang="en-US" b="0" i="0" smtClean="0">
                    <a:latin typeface="Cambria Math"/>
                  </a:rPr>
                  <a:t>𝑖</a:t>
                </a:r>
                <a:r>
                  <a:rPr lang="en-US" dirty="0" smtClean="0"/>
                  <a:t>: spacing</a:t>
                </a:r>
              </a:p>
              <a:p>
                <a:pPr/>
                <a:r>
                  <a:rPr lang="en-US" b="0" i="0" smtClean="0">
                    <a:latin typeface="Cambria Math"/>
                    <a:ea typeface="Cambria Math"/>
                  </a:rPr>
                  <a:t>𝜇</a:t>
                </a:r>
                <a:r>
                  <a:rPr lang="en-US" dirty="0" smtClean="0"/>
                  <a:t>: average spacing</a:t>
                </a:r>
                <a:endParaRPr lang="en-US" dirty="0"/>
              </a:p>
            </p:txBody>
          </p:sp>
        </mc:Fallback>
      </mc:AlternateContent>
      <p:sp>
        <p:nvSpPr>
          <p:cNvPr id="4" name="Slide Number Placeholder 3"/>
          <p:cNvSpPr>
            <a:spLocks noGrp="1"/>
          </p:cNvSpPr>
          <p:nvPr>
            <p:ph type="sldNum" sz="quarter" idx="10"/>
          </p:nvPr>
        </p:nvSpPr>
        <p:spPr/>
        <p:txBody>
          <a:bodyPr/>
          <a:lstStyle/>
          <a:p>
            <a:fld id="{2E4FDF30-F43D-45BC-A76A-FDCD9C328BD6}" type="slidenum">
              <a:rPr lang="en-US" smtClean="0"/>
              <a:t>32</a:t>
            </a:fld>
            <a:endParaRPr lang="en-US"/>
          </a:p>
        </p:txBody>
      </p:sp>
    </p:spTree>
    <p:extLst>
      <p:ext uri="{BB962C8B-B14F-4D97-AF65-F5344CB8AC3E}">
        <p14:creationId xmlns:p14="http://schemas.microsoft.com/office/powerpoint/2010/main" val="3533430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FF0000"/>
                </a:solidFill>
              </a:rPr>
              <a:t>we use a simulated annealing based sampling in order to search the optimal subset</a:t>
            </a:r>
          </a:p>
          <a:p>
            <a:endParaRPr lang="en-US" b="1" baseline="0" dirty="0" smtClean="0">
              <a:solidFill>
                <a:srgbClr val="FF0000"/>
              </a:solidFill>
            </a:endParaRPr>
          </a:p>
          <a:p>
            <a:r>
              <a:rPr lang="en-US" b="1" baseline="0" dirty="0" smtClean="0">
                <a:solidFill>
                  <a:srgbClr val="FF0000"/>
                </a:solidFill>
              </a:rPr>
              <a:t> defining the splitting lines </a:t>
            </a:r>
            <a:endParaRPr lang="en-US" b="0" baseline="0" dirty="0" smtClean="0">
              <a:solidFill>
                <a:srgbClr val="FF0000"/>
              </a:solidFill>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33</a:t>
            </a:fld>
            <a:endParaRPr lang="en-US"/>
          </a:p>
        </p:txBody>
      </p:sp>
    </p:spTree>
    <p:extLst>
      <p:ext uri="{BB962C8B-B14F-4D97-AF65-F5344CB8AC3E}">
        <p14:creationId xmlns:p14="http://schemas.microsoft.com/office/powerpoint/2010/main" val="562036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solidFill>
                  <a:srgbClr val="FF0000"/>
                </a:solidFill>
              </a:rPr>
              <a:t>By minimizing this energy function, we identify the set of points specifying the splitting lines positions </a:t>
            </a:r>
          </a:p>
          <a:p>
            <a:r>
              <a:rPr lang="en-US" b="0" baseline="0" dirty="0" smtClean="0">
                <a:solidFill>
                  <a:srgbClr val="FF0000"/>
                </a:solidFill>
              </a:rPr>
              <a:t>and by solving for x and y directions, we obtain the structure in the façade image</a:t>
            </a:r>
          </a:p>
        </p:txBody>
      </p:sp>
      <p:sp>
        <p:nvSpPr>
          <p:cNvPr id="4" name="Slide Number Placeholder 3"/>
          <p:cNvSpPr>
            <a:spLocks noGrp="1"/>
          </p:cNvSpPr>
          <p:nvPr>
            <p:ph type="sldNum" sz="quarter" idx="10"/>
          </p:nvPr>
        </p:nvSpPr>
        <p:spPr/>
        <p:txBody>
          <a:bodyPr/>
          <a:lstStyle/>
          <a:p>
            <a:fld id="{2E4FDF30-F43D-45BC-A76A-FDCD9C328BD6}" type="slidenum">
              <a:rPr lang="en-US" smtClean="0"/>
              <a:t>34</a:t>
            </a:fld>
            <a:endParaRPr lang="en-US"/>
          </a:p>
        </p:txBody>
      </p:sp>
    </p:spTree>
    <p:extLst>
      <p:ext uri="{BB962C8B-B14F-4D97-AF65-F5344CB8AC3E}">
        <p14:creationId xmlns:p14="http://schemas.microsoft.com/office/powerpoint/2010/main" val="562036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identified</a:t>
            </a:r>
            <a:r>
              <a:rPr lang="en-US" baseline="0" dirty="0" smtClean="0"/>
              <a:t> </a:t>
            </a:r>
            <a:r>
              <a:rPr lang="en-US" dirty="0" smtClean="0"/>
              <a:t>the repeated</a:t>
            </a:r>
            <a:r>
              <a:rPr lang="en-US" baseline="0" dirty="0" smtClean="0"/>
              <a:t> windows, we can perform a per element analysis </a:t>
            </a:r>
            <a:r>
              <a:rPr lang="en-US" sz="1200" b="0" i="0" u="none" strike="noStrike" kern="1200" baseline="0" dirty="0" smtClean="0">
                <a:solidFill>
                  <a:schemeClr val="tx1"/>
                </a:solidFill>
                <a:latin typeface="+mn-lt"/>
                <a:ea typeface="+mn-ea"/>
                <a:cs typeface="+mn-cs"/>
              </a:rPr>
              <a:t>to recover its deformation parameter</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35</a:t>
            </a:fld>
            <a:endParaRPr lang="en-US"/>
          </a:p>
        </p:txBody>
      </p:sp>
    </p:spTree>
    <p:extLst>
      <p:ext uri="{BB962C8B-B14F-4D97-AF65-F5344CB8AC3E}">
        <p14:creationId xmlns:p14="http://schemas.microsoft.com/office/powerpoint/2010/main" val="3456973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make some observations about windows that typically have low degrees of freedom: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There are windows  with blinds that slide to open vertically or horizontally, which means that the changes are approximately on the facade plane and hence can be analyzed directly on the rectified images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(ii) There are windows with shutters that rotate to open, and hence need to be analyzed using rough 3D information and back projected on the image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36</a:t>
            </a:fld>
            <a:endParaRPr lang="en-US"/>
          </a:p>
        </p:txBody>
      </p:sp>
    </p:spTree>
    <p:extLst>
      <p:ext uri="{BB962C8B-B14F-4D97-AF65-F5344CB8AC3E}">
        <p14:creationId xmlns:p14="http://schemas.microsoft.com/office/powerpoint/2010/main" val="440332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first start with the windows</a:t>
            </a:r>
            <a:r>
              <a:rPr lang="en-US" baseline="0" dirty="0" smtClean="0"/>
              <a:t> with blinds.. </a:t>
            </a:r>
            <a:r>
              <a:rPr lang="en-US" dirty="0" smtClean="0"/>
              <a:t>given the detected grid</a:t>
            </a:r>
            <a:r>
              <a:rPr lang="en-US" baseline="0" dirty="0" smtClean="0"/>
              <a:t>, </a:t>
            </a:r>
            <a:r>
              <a:rPr lang="en-US" sz="1200" b="0" i="0" u="none" strike="noStrike" kern="1200" baseline="0" dirty="0" smtClean="0">
                <a:solidFill>
                  <a:schemeClr val="tx1"/>
                </a:solidFill>
                <a:latin typeface="+mn-lt"/>
                <a:ea typeface="+mn-ea"/>
                <a:cs typeface="+mn-cs"/>
              </a:rPr>
              <a:t>how can we extract the deformation parameters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 need!)</a:t>
            </a:r>
          </a:p>
          <a:p>
            <a:r>
              <a:rPr lang="en-US" sz="1200" b="0" i="0" u="none" strike="noStrike" kern="1200" baseline="0" dirty="0" smtClean="0">
                <a:solidFill>
                  <a:schemeClr val="tx1"/>
                </a:solidFill>
                <a:latin typeface="+mn-lt"/>
                <a:ea typeface="+mn-ea"/>
                <a:cs typeface="+mn-cs"/>
              </a:rPr>
              <a:t>either automatically, or based on user hints (e.g., roughly</a:t>
            </a:r>
          </a:p>
          <a:p>
            <a:r>
              <a:rPr lang="en-US" sz="1200" b="0" i="0" u="none" strike="noStrike" kern="1200" baseline="0" dirty="0" smtClean="0">
                <a:solidFill>
                  <a:schemeClr val="tx1"/>
                </a:solidFill>
                <a:latin typeface="+mn-lt"/>
                <a:ea typeface="+mn-ea"/>
                <a:cs typeface="+mn-cs"/>
              </a:rPr>
              <a:t>marking a frame of a glass window).</a:t>
            </a:r>
            <a:endParaRPr lang="en-US"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37</a:t>
            </a:fld>
            <a:endParaRPr lang="en-US"/>
          </a:p>
        </p:txBody>
      </p:sp>
    </p:spTree>
    <p:extLst>
      <p:ext uri="{BB962C8B-B14F-4D97-AF65-F5344CB8AC3E}">
        <p14:creationId xmlns:p14="http://schemas.microsoft.com/office/powerpoint/2010/main" val="3343898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window can have its independent configuration of blind. </a:t>
            </a:r>
          </a:p>
          <a:p>
            <a:endParaRPr lang="en-US" dirty="0" smtClean="0"/>
          </a:p>
          <a:p>
            <a:r>
              <a:rPr lang="en-US" sz="1200" b="0" i="0" u="none" strike="noStrike" kern="1200" baseline="0" dirty="0" smtClean="0">
                <a:solidFill>
                  <a:schemeClr val="tx1"/>
                </a:solidFill>
                <a:latin typeface="+mn-lt"/>
                <a:ea typeface="+mn-ea"/>
                <a:cs typeface="+mn-cs"/>
              </a:rPr>
              <a:t>Which is evaluated as the ratio between the blind area and the window area</a:t>
            </a:r>
          </a:p>
          <a:p>
            <a:endParaRPr lang="en-US" dirty="0" smtClean="0"/>
          </a:p>
          <a:p>
            <a:r>
              <a:rPr lang="en-US" dirty="0" smtClean="0"/>
              <a:t>and it ranges between 0 and 1, that is, 0 means</a:t>
            </a:r>
            <a:r>
              <a:rPr lang="en-US" baseline="0" dirty="0" smtClean="0"/>
              <a:t> a completely open blind to 1 completely closed</a:t>
            </a:r>
          </a:p>
          <a:p>
            <a:endParaRPr lang="en-US" baseline="0"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38</a:t>
            </a:fld>
            <a:endParaRPr lang="en-US"/>
          </a:p>
        </p:txBody>
      </p:sp>
    </p:spTree>
    <p:extLst>
      <p:ext uri="{BB962C8B-B14F-4D97-AF65-F5344CB8AC3E}">
        <p14:creationId xmlns:p14="http://schemas.microsoft.com/office/powerpoint/2010/main" val="2394688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window elements,</a:t>
            </a:r>
            <a:r>
              <a:rPr lang="en-US" baseline="0" dirty="0" smtClean="0"/>
              <a:t> w</a:t>
            </a:r>
            <a:r>
              <a:rPr lang="en-US" dirty="0" smtClean="0"/>
              <a:t>e</a:t>
            </a:r>
            <a:r>
              <a:rPr lang="en-US" baseline="0" dirty="0" smtClean="0"/>
              <a:t> start by detecting edges on each window using Canny operator</a:t>
            </a:r>
          </a:p>
          <a:p>
            <a:endParaRPr lang="en-US" baseline="0"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39</a:t>
            </a:fld>
            <a:endParaRPr lang="en-US"/>
          </a:p>
        </p:txBody>
      </p:sp>
    </p:spTree>
    <p:extLst>
      <p:ext uri="{BB962C8B-B14F-4D97-AF65-F5344CB8AC3E}">
        <p14:creationId xmlns:p14="http://schemas.microsoft.com/office/powerpoint/2010/main" val="2534518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Current methods assume the repeated elements to be similar which causes a failure in the detection with the presence of variations as shown in the figure above produced using </a:t>
            </a:r>
            <a:r>
              <a:rPr lang="en-US" sz="1200" b="0" i="0" u="none" strike="noStrike" kern="1200" baseline="0" dirty="0" err="1" smtClean="0">
                <a:solidFill>
                  <a:schemeClr val="tx1"/>
                </a:solidFill>
                <a:latin typeface="+mn-lt"/>
                <a:ea typeface="+mn-ea"/>
                <a:cs typeface="+mn-cs"/>
              </a:rPr>
              <a:t>GraPes</a:t>
            </a:r>
            <a:r>
              <a:rPr lang="en-US" sz="1200" b="0" i="0" u="none" strike="noStrike" kern="1200" baseline="0" dirty="0" smtClean="0">
                <a:solidFill>
                  <a:schemeClr val="tx1"/>
                </a:solidFill>
                <a:latin typeface="+mn-lt"/>
                <a:ea typeface="+mn-ea"/>
                <a:cs typeface="+mn-cs"/>
              </a:rPr>
              <a:t> software</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goal targets façade images with element variations mainly opening or closing</a:t>
            </a:r>
            <a:r>
              <a:rPr lang="en-US" baseline="0" dirty="0" smtClean="0"/>
              <a:t> of windows.. </a:t>
            </a:r>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4</a:t>
            </a:fld>
            <a:endParaRPr lang="en-US"/>
          </a:p>
        </p:txBody>
      </p:sp>
    </p:spTree>
    <p:extLst>
      <p:ext uri="{BB962C8B-B14F-4D97-AF65-F5344CB8AC3E}">
        <p14:creationId xmlns:p14="http://schemas.microsoft.com/office/powerpoint/2010/main" val="437878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enumerate the number of edge pixels per row </a:t>
            </a:r>
            <a:r>
              <a:rPr lang="en-US" sz="1200" b="0" i="0" u="none" strike="noStrike" kern="1200" baseline="0" dirty="0" smtClean="0">
                <a:solidFill>
                  <a:schemeClr val="tx1"/>
                </a:solidFill>
                <a:latin typeface="+mn-lt"/>
                <a:ea typeface="+mn-ea"/>
                <a:cs typeface="+mn-cs"/>
              </a:rPr>
              <a:t>to extract dominant horizontal edges… </a:t>
            </a:r>
            <a:r>
              <a:rPr lang="en-US" b="1" baseline="0" dirty="0" smtClean="0"/>
              <a:t>by picking the rows with the maximum local number of pixels</a:t>
            </a:r>
          </a:p>
          <a:p>
            <a:endParaRPr lang="en-US" baseline="0"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40</a:t>
            </a:fld>
            <a:endParaRPr lang="en-US"/>
          </a:p>
        </p:txBody>
      </p:sp>
    </p:spTree>
    <p:extLst>
      <p:ext uri="{BB962C8B-B14F-4D97-AF65-F5344CB8AC3E}">
        <p14:creationId xmlns:p14="http://schemas.microsoft.com/office/powerpoint/2010/main" val="2534518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divides each window into vertically aligned sub-regions which we compute their average color to get a set of mask images</a:t>
            </a:r>
          </a:p>
          <a:p>
            <a:endParaRPr lang="en-US" baseline="0" dirty="0" smtClean="0"/>
          </a:p>
          <a:p>
            <a:r>
              <a:rPr lang="en-US" b="1" baseline="0" dirty="0" smtClean="0"/>
              <a:t>each line is associated with a top and bottom color </a:t>
            </a:r>
          </a:p>
          <a:p>
            <a:endParaRPr lang="en-US" baseline="0"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41</a:t>
            </a:fld>
            <a:endParaRPr lang="en-US"/>
          </a:p>
        </p:txBody>
      </p:sp>
    </p:spTree>
    <p:extLst>
      <p:ext uri="{BB962C8B-B14F-4D97-AF65-F5344CB8AC3E}">
        <p14:creationId xmlns:p14="http://schemas.microsoft.com/office/powerpoint/2010/main" val="2534518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then look across the extracted masks across multiple windows to determine consistent blind and interior colors and use them to reclassify regions for each window (fourth column).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baseline="0" dirty="0" smtClean="0"/>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42</a:t>
            </a:fld>
            <a:endParaRPr lang="en-US"/>
          </a:p>
        </p:txBody>
      </p:sp>
    </p:spTree>
    <p:extLst>
      <p:ext uri="{BB962C8B-B14F-4D97-AF65-F5344CB8AC3E}">
        <p14:creationId xmlns:p14="http://schemas.microsoft.com/office/powerpoint/2010/main" val="2534518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Finally, we use the information to extract the respective blind parameter for each window</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43</a:t>
            </a:fld>
            <a:endParaRPr lang="en-US"/>
          </a:p>
        </p:txBody>
      </p:sp>
    </p:spTree>
    <p:extLst>
      <p:ext uri="{BB962C8B-B14F-4D97-AF65-F5344CB8AC3E}">
        <p14:creationId xmlns:p14="http://schemas.microsoft.com/office/powerpoint/2010/main" val="2534518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44</a:t>
            </a:fld>
            <a:endParaRPr lang="en-US"/>
          </a:p>
        </p:txBody>
      </p:sp>
    </p:spTree>
    <p:extLst>
      <p:ext uri="{BB962C8B-B14F-4D97-AF65-F5344CB8AC3E}">
        <p14:creationId xmlns:p14="http://schemas.microsoft.com/office/powerpoint/2010/main" val="198604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the case of windows with rotating shutters,  the parameter is defined as the rotation angle between one shutter and the façade plane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45</a:t>
            </a:fld>
            <a:endParaRPr lang="en-US"/>
          </a:p>
        </p:txBody>
      </p:sp>
    </p:spTree>
    <p:extLst>
      <p:ext uri="{BB962C8B-B14F-4D97-AF65-F5344CB8AC3E}">
        <p14:creationId xmlns:p14="http://schemas.microsoft.com/office/powerpoint/2010/main" val="3123268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we have the positions</a:t>
            </a:r>
            <a:r>
              <a:rPr lang="en-US" baseline="0" dirty="0" smtClean="0"/>
              <a:t> of the repeated windows and we want to estimate their opening configurations</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46</a:t>
            </a:fld>
            <a:endParaRPr lang="en-US"/>
          </a:p>
        </p:txBody>
      </p:sp>
    </p:spTree>
    <p:extLst>
      <p:ext uri="{BB962C8B-B14F-4D97-AF65-F5344CB8AC3E}">
        <p14:creationId xmlns:p14="http://schemas.microsoft.com/office/powerpoint/2010/main" val="3311518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Since the shutter rotations are off the facade plane</a:t>
            </a:r>
          </a:p>
          <a:p>
            <a:r>
              <a:rPr lang="en-US" sz="1200" b="0" i="0" u="none" strike="noStrike" kern="1200" baseline="0" dirty="0" smtClean="0">
                <a:solidFill>
                  <a:schemeClr val="tx1"/>
                </a:solidFill>
                <a:latin typeface="+mn-lt"/>
                <a:ea typeface="+mn-ea"/>
                <a:cs typeface="+mn-cs"/>
              </a:rPr>
              <a:t>we need rough 3D information to estimate the façade plane which we obtain using the method proposed by Wu et al. [WFP11].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47</a:t>
            </a:fld>
            <a:endParaRPr lang="en-US"/>
          </a:p>
        </p:txBody>
      </p:sp>
    </p:spTree>
    <p:extLst>
      <p:ext uri="{BB962C8B-B14F-4D97-AF65-F5344CB8AC3E}">
        <p14:creationId xmlns:p14="http://schemas.microsoft.com/office/powerpoint/2010/main" val="2748823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then lift the extracted 2D grid obtained in the analysis stage to get initial window placements in 3D with corresponding size in World coordinate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48</a:t>
            </a:fld>
            <a:endParaRPr lang="en-US"/>
          </a:p>
        </p:txBody>
      </p:sp>
    </p:spTree>
    <p:extLst>
      <p:ext uri="{BB962C8B-B14F-4D97-AF65-F5344CB8AC3E}">
        <p14:creationId xmlns:p14="http://schemas.microsoft.com/office/powerpoint/2010/main" val="2300137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consider the left and right shutters independently.. Each shutter is represented as a 3D rectangle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rotate the shutter by an angle ˆq and apply the projective transformation from 3D -&gt; 2D image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which will map the 3D rectangle into a quad region on the image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49</a:t>
            </a:fld>
            <a:endParaRPr lang="en-US"/>
          </a:p>
        </p:txBody>
      </p:sp>
    </p:spTree>
    <p:extLst>
      <p:ext uri="{BB962C8B-B14F-4D97-AF65-F5344CB8AC3E}">
        <p14:creationId xmlns:p14="http://schemas.microsoft.com/office/powerpoint/2010/main" val="365533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for each of these static façade images, if we have their windows</a:t>
            </a:r>
            <a:r>
              <a:rPr lang="en-US" baseline="0" dirty="0" smtClean="0"/>
              <a:t> patterns and their configuration..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5</a:t>
            </a:fld>
            <a:endParaRPr lang="en-US"/>
          </a:p>
        </p:txBody>
      </p:sp>
    </p:spTree>
    <p:extLst>
      <p:ext uri="{BB962C8B-B14F-4D97-AF65-F5344CB8AC3E}">
        <p14:creationId xmlns:p14="http://schemas.microsoft.com/office/powerpoint/2010/main" val="21015267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the detected edges on the image, we perform 2D-3D</a:t>
            </a:r>
            <a:r>
              <a:rPr lang="en-US" baseline="0" dirty="0" smtClean="0"/>
              <a:t> line matching</a:t>
            </a:r>
            <a:endParaRPr lang="en-US" dirty="0" smtClean="0"/>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50</a:t>
            </a:fld>
            <a:endParaRPr lang="en-US"/>
          </a:p>
        </p:txBody>
      </p:sp>
    </p:spTree>
    <p:extLst>
      <p:ext uri="{BB962C8B-B14F-4D97-AF65-F5344CB8AC3E}">
        <p14:creationId xmlns:p14="http://schemas.microsoft.com/office/powerpoint/2010/main" val="3926754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we incorporate color information to find the angle that maximizes color and edge (2D-3D line matching) similarity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51</a:t>
            </a:fld>
            <a:endParaRPr lang="en-US"/>
          </a:p>
        </p:txBody>
      </p:sp>
    </p:spTree>
    <p:extLst>
      <p:ext uri="{BB962C8B-B14F-4D97-AF65-F5344CB8AC3E}">
        <p14:creationId xmlns:p14="http://schemas.microsoft.com/office/powerpoint/2010/main" val="1659121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After detecting the window parameters, we bring all the windows to an arbitrary but canonical position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again perform facade structure analysis, and iterate.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typically perform 2-3 iterations in our tests. </a:t>
            </a:r>
          </a:p>
        </p:txBody>
      </p:sp>
      <p:sp>
        <p:nvSpPr>
          <p:cNvPr id="4" name="Slide Number Placeholder 3"/>
          <p:cNvSpPr>
            <a:spLocks noGrp="1"/>
          </p:cNvSpPr>
          <p:nvPr>
            <p:ph type="sldNum" sz="quarter" idx="10"/>
          </p:nvPr>
        </p:nvSpPr>
        <p:spPr/>
        <p:txBody>
          <a:bodyPr/>
          <a:lstStyle/>
          <a:p>
            <a:fld id="{2E4FDF30-F43D-45BC-A76A-FDCD9C328BD6}" type="slidenum">
              <a:rPr lang="en-US" smtClean="0"/>
              <a:t>53</a:t>
            </a:fld>
            <a:endParaRPr lang="en-US"/>
          </a:p>
        </p:txBody>
      </p:sp>
    </p:spTree>
    <p:extLst>
      <p:ext uri="{BB962C8B-B14F-4D97-AF65-F5344CB8AC3E}">
        <p14:creationId xmlns:p14="http://schemas.microsoft.com/office/powerpoint/2010/main" val="1158510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now describe how we use the extracted repetition pattern and window configurations to fill in missing information in background layers and unknown window regions, </a:t>
            </a:r>
          </a:p>
          <a:p>
            <a:r>
              <a:rPr lang="en-US" sz="1200" b="0" i="0" u="none" strike="noStrike" kern="1200" baseline="0" dirty="0" smtClean="0">
                <a:solidFill>
                  <a:schemeClr val="tx1"/>
                </a:solidFill>
                <a:latin typeface="+mn-lt"/>
                <a:ea typeface="+mn-ea"/>
                <a:cs typeface="+mn-cs"/>
              </a:rPr>
              <a:t>eventually leading to a factored facade representation.</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54</a:t>
            </a:fld>
            <a:endParaRPr lang="en-US"/>
          </a:p>
        </p:txBody>
      </p:sp>
    </p:spTree>
    <p:extLst>
      <p:ext uri="{BB962C8B-B14F-4D97-AF65-F5344CB8AC3E}">
        <p14:creationId xmlns:p14="http://schemas.microsoft.com/office/powerpoint/2010/main" val="3756728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order to define the background wall layer, we first remove the frames of the detected windows.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then use </a:t>
            </a:r>
            <a:r>
              <a:rPr lang="en-US" sz="1200" b="0" i="0" u="none" strike="noStrike" kern="1200" baseline="0" dirty="0" err="1" smtClean="0">
                <a:solidFill>
                  <a:schemeClr val="tx1"/>
                </a:solidFill>
                <a:latin typeface="+mn-lt"/>
                <a:ea typeface="+mn-ea"/>
                <a:cs typeface="+mn-cs"/>
              </a:rPr>
              <a:t>PatchMatch</a:t>
            </a:r>
            <a:r>
              <a:rPr lang="en-US" sz="1200" b="0" i="0" u="none" strike="noStrike" kern="1200" baseline="0" dirty="0" smtClean="0">
                <a:solidFill>
                  <a:schemeClr val="tx1"/>
                </a:solidFill>
                <a:latin typeface="+mn-lt"/>
                <a:ea typeface="+mn-ea"/>
                <a:cs typeface="+mn-cs"/>
              </a:rPr>
              <a:t>-based [BSFG09] image completion to get the complete background..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How to say!!  (NO NEED!) </a:t>
            </a:r>
          </a:p>
          <a:p>
            <a:r>
              <a:rPr lang="en-US" sz="1200" b="0" i="0" u="none" strike="noStrike" kern="1200" baseline="0" dirty="0" smtClean="0">
                <a:solidFill>
                  <a:schemeClr val="tx1"/>
                </a:solidFill>
                <a:latin typeface="+mn-lt"/>
                <a:ea typeface="+mn-ea"/>
                <a:cs typeface="+mn-cs"/>
              </a:rPr>
              <a:t>Using structuring guidelines, where we prefer information propagation</a:t>
            </a:r>
          </a:p>
          <a:p>
            <a:r>
              <a:rPr lang="en-US" sz="1200" b="0" i="0" u="none" strike="noStrike" kern="1200" baseline="0" dirty="0" smtClean="0">
                <a:solidFill>
                  <a:schemeClr val="tx1"/>
                </a:solidFill>
                <a:latin typeface="+mn-lt"/>
                <a:ea typeface="+mn-ea"/>
                <a:cs typeface="+mn-cs"/>
              </a:rPr>
              <a:t>vertically since windows have a reflective symmetry. </a:t>
            </a:r>
            <a:r>
              <a:rPr lang="en-US" sz="1200" b="1" i="0" u="none" strike="noStrike" kern="1200" baseline="0" dirty="0" smtClean="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2E4FDF30-F43D-45BC-A76A-FDCD9C328BD6}" type="slidenum">
              <a:rPr lang="en-US" smtClean="0"/>
              <a:t>55</a:t>
            </a:fld>
            <a:endParaRPr lang="en-US"/>
          </a:p>
        </p:txBody>
      </p:sp>
    </p:spTree>
    <p:extLst>
      <p:ext uri="{BB962C8B-B14F-4D97-AF65-F5344CB8AC3E}">
        <p14:creationId xmlns:p14="http://schemas.microsoft.com/office/powerpoint/2010/main" val="2516890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56</a:t>
            </a:fld>
            <a:endParaRPr lang="en-US"/>
          </a:p>
        </p:txBody>
      </p:sp>
    </p:spTree>
    <p:extLst>
      <p:ext uri="{BB962C8B-B14F-4D97-AF65-F5344CB8AC3E}">
        <p14:creationId xmlns:p14="http://schemas.microsoft.com/office/powerpoint/2010/main" val="2516890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then use </a:t>
            </a:r>
            <a:r>
              <a:rPr lang="en-US" sz="1200" b="0" i="0" u="none" strike="noStrike" kern="1200" baseline="0" dirty="0" err="1" smtClean="0">
                <a:solidFill>
                  <a:schemeClr val="tx1"/>
                </a:solidFill>
                <a:latin typeface="+mn-lt"/>
                <a:ea typeface="+mn-ea"/>
                <a:cs typeface="+mn-cs"/>
              </a:rPr>
              <a:t>PatchMatch</a:t>
            </a:r>
            <a:r>
              <a:rPr lang="en-US" sz="1200" b="0" i="0" u="none" strike="noStrike" kern="1200" baseline="0" dirty="0" smtClean="0">
                <a:solidFill>
                  <a:schemeClr val="tx1"/>
                </a:solidFill>
                <a:latin typeface="+mn-lt"/>
                <a:ea typeface="+mn-ea"/>
                <a:cs typeface="+mn-cs"/>
              </a:rPr>
              <a:t>-based [BSFG09] image completion to get the complete background.. </a:t>
            </a:r>
          </a:p>
          <a:p>
            <a:r>
              <a:rPr lang="en-US" sz="1200" b="0" i="0" u="none" strike="noStrike" kern="1200" baseline="0" dirty="0" smtClean="0">
                <a:solidFill>
                  <a:schemeClr val="tx1"/>
                </a:solidFill>
                <a:latin typeface="+mn-lt"/>
                <a:ea typeface="+mn-ea"/>
                <a:cs typeface="+mn-cs"/>
              </a:rPr>
              <a:t>Using structuring guidelines, where we prefer information propagation vertically since windows have a reflective symmetry</a:t>
            </a:r>
            <a:r>
              <a:rPr lang="en-US" sz="1200" b="1" i="0" u="none" strike="noStrike" kern="1200" baseline="0" dirty="0" smtClean="0">
                <a:solidFill>
                  <a:schemeClr val="tx1"/>
                </a:solidFill>
                <a:latin typeface="+mn-lt"/>
                <a:ea typeface="+mn-ea"/>
                <a:cs typeface="+mn-cs"/>
              </a:rPr>
              <a:t>.  (NO NEED for this to say!)</a:t>
            </a:r>
            <a:endParaRPr lang="en-US" b="1" dirty="0"/>
          </a:p>
        </p:txBody>
      </p:sp>
      <p:sp>
        <p:nvSpPr>
          <p:cNvPr id="4" name="Slide Number Placeholder 3"/>
          <p:cNvSpPr>
            <a:spLocks noGrp="1"/>
          </p:cNvSpPr>
          <p:nvPr>
            <p:ph type="sldNum" sz="quarter" idx="10"/>
          </p:nvPr>
        </p:nvSpPr>
        <p:spPr/>
        <p:txBody>
          <a:bodyPr/>
          <a:lstStyle/>
          <a:p>
            <a:fld id="{2E4FDF30-F43D-45BC-A76A-FDCD9C328BD6}" type="slidenum">
              <a:rPr lang="en-US" smtClean="0"/>
              <a:t>57</a:t>
            </a:fld>
            <a:endParaRPr lang="en-US"/>
          </a:p>
        </p:txBody>
      </p:sp>
    </p:spTree>
    <p:extLst>
      <p:ext uri="{BB962C8B-B14F-4D97-AF65-F5344CB8AC3E}">
        <p14:creationId xmlns:p14="http://schemas.microsoft.com/office/powerpoint/2010/main" val="2516890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Next, we use the set of window elements with the corresponding blind parameters to synthesize new windows with arbitrary blind configurations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note that while the window backgrounds typically capture building interiors, the windows (i.e., blinds) are repeated and missing regions for one window can be filled in using information from other repeated (more) closed windows.  (how?)</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58</a:t>
            </a:fld>
            <a:endParaRPr lang="en-US"/>
          </a:p>
        </p:txBody>
      </p:sp>
    </p:spTree>
    <p:extLst>
      <p:ext uri="{BB962C8B-B14F-4D97-AF65-F5344CB8AC3E}">
        <p14:creationId xmlns:p14="http://schemas.microsoft.com/office/powerpoint/2010/main" val="1950998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since we know the opening parameters of the repeated windows, we implicitly have correspondence information across them. We exploit this implicit correspondence to solve a graph-cut based formulation for image completion and consolidation….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using information across the repeated window blinds.</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synthesis involves two tasks: </a:t>
            </a:r>
          </a:p>
          <a:p>
            <a:r>
              <a:rPr lang="en-US" sz="1200" b="1" i="0" u="none" strike="noStrike" kern="1200" baseline="0" dirty="0" smtClean="0">
                <a:solidFill>
                  <a:schemeClr val="tx1"/>
                </a:solidFill>
                <a:latin typeface="+mn-lt"/>
                <a:ea typeface="+mn-ea"/>
                <a:cs typeface="+mn-cs"/>
              </a:rPr>
              <a:t>filling in the missing regions for the background and </a:t>
            </a:r>
          </a:p>
          <a:p>
            <a:r>
              <a:rPr lang="en-US" sz="1200" b="1" i="0" u="none" strike="noStrike" kern="1200" baseline="0" dirty="0" smtClean="0">
                <a:solidFill>
                  <a:schemeClr val="tx1"/>
                </a:solidFill>
                <a:latin typeface="+mn-lt"/>
                <a:ea typeface="+mn-ea"/>
                <a:cs typeface="+mn-cs"/>
              </a:rPr>
              <a:t>filling in the missing regions for the windows (if they are in partially open positions).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59</a:t>
            </a:fld>
            <a:endParaRPr lang="en-US"/>
          </a:p>
        </p:txBody>
      </p:sp>
    </p:spTree>
    <p:extLst>
      <p:ext uri="{BB962C8B-B14F-4D97-AF65-F5344CB8AC3E}">
        <p14:creationId xmlns:p14="http://schemas.microsoft.com/office/powerpoint/2010/main" val="1950998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case of shutter</a:t>
            </a:r>
            <a:r>
              <a:rPr lang="en-US" baseline="0" dirty="0" smtClean="0"/>
              <a:t> windows, we sample a discrete set of angles to synthesize textures for intermediate angle values. </a:t>
            </a:r>
          </a:p>
          <a:p>
            <a:r>
              <a:rPr lang="en-US" sz="1200" b="0" i="0" u="none" strike="noStrike" kern="1200" baseline="0" dirty="0" smtClean="0">
                <a:solidFill>
                  <a:schemeClr val="tx1"/>
                </a:solidFill>
                <a:latin typeface="+mn-lt"/>
                <a:ea typeface="+mn-ea"/>
                <a:cs typeface="+mn-cs"/>
              </a:rPr>
              <a:t>Since we have a simple proxy geometry as the window rectangle in 3D, we directly bring the windows (in space of rotations) to target configuration q and interpolate.</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60</a:t>
            </a:fld>
            <a:endParaRPr lang="en-US"/>
          </a:p>
        </p:txBody>
      </p:sp>
    </p:spTree>
    <p:extLst>
      <p:ext uri="{BB962C8B-B14F-4D97-AF65-F5344CB8AC3E}">
        <p14:creationId xmlns:p14="http://schemas.microsoft.com/office/powerpoint/2010/main" val="380470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interests us is, Can we bring them to life and make them interactive? </a:t>
            </a:r>
            <a:endParaRPr lang="en-US" dirty="0" smtClean="0"/>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a:t>
            </a:fld>
            <a:endParaRPr lang="en-US"/>
          </a:p>
        </p:txBody>
      </p:sp>
    </p:spTree>
    <p:extLst>
      <p:ext uri="{BB962C8B-B14F-4D97-AF65-F5344CB8AC3E}">
        <p14:creationId xmlns:p14="http://schemas.microsoft.com/office/powerpoint/2010/main" val="2472571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can now define the factored façade representation where a façade image is encoded by: </a:t>
            </a:r>
          </a:p>
          <a:p>
            <a:endParaRPr lang="en-US" sz="1200" b="0" i="0" u="none" strike="noStrike" kern="1200" baseline="0" dirty="0" smtClean="0">
              <a:solidFill>
                <a:schemeClr val="tx1"/>
              </a:solidFill>
              <a:latin typeface="+mn-lt"/>
              <a:ea typeface="+mn-ea"/>
              <a:cs typeface="+mn-cs"/>
            </a:endParaRPr>
          </a:p>
          <a:p>
            <a:pPr marL="285750" indent="-285750">
              <a:buAutoNum type="romanLcParenBoth"/>
            </a:pPr>
            <a:r>
              <a:rPr lang="en-US" sz="1200" b="0" i="0" u="none" strike="noStrike" kern="1200" baseline="0" dirty="0" smtClean="0">
                <a:solidFill>
                  <a:schemeClr val="tx1"/>
                </a:solidFill>
                <a:latin typeface="+mn-lt"/>
                <a:ea typeface="+mn-ea"/>
                <a:cs typeface="+mn-cs"/>
              </a:rPr>
              <a:t>the rectifying transform; </a:t>
            </a:r>
          </a:p>
          <a:p>
            <a:pPr marL="285750" indent="-285750">
              <a:buAutoNum type="romanLcParenBoth"/>
            </a:pPr>
            <a:r>
              <a:rPr lang="en-US" sz="1200" b="0" i="0" u="none" strike="noStrike" kern="1200" baseline="0" dirty="0" smtClean="0">
                <a:solidFill>
                  <a:schemeClr val="tx1"/>
                </a:solidFill>
                <a:latin typeface="+mn-lt"/>
                <a:ea typeface="+mn-ea"/>
                <a:cs typeface="+mn-cs"/>
              </a:rPr>
              <a:t>the repetition grid along with which of the elements are occupied; </a:t>
            </a:r>
          </a:p>
          <a:p>
            <a:pPr marL="285750" indent="-285750">
              <a:buAutoNum type="romanLcParenBoth"/>
            </a:pPr>
            <a:r>
              <a:rPr lang="en-US" sz="1200" b="0" i="0" u="none" strike="noStrike" kern="1200" baseline="0" dirty="0" smtClean="0">
                <a:solidFill>
                  <a:schemeClr val="tx1"/>
                </a:solidFill>
                <a:latin typeface="+mn-lt"/>
                <a:ea typeface="+mn-ea"/>
                <a:cs typeface="+mn-cs"/>
              </a:rPr>
              <a:t>the opening parameters for each window along with synthesized open/closed positions; </a:t>
            </a:r>
          </a:p>
          <a:p>
            <a:pPr marL="285750" indent="-285750">
              <a:buAutoNum type="romanLcParenBoth"/>
            </a:pPr>
            <a:r>
              <a:rPr lang="en-US" sz="1200" b="0" i="0" u="none" strike="noStrike" kern="1200" baseline="0" dirty="0" smtClean="0">
                <a:solidFill>
                  <a:schemeClr val="tx1"/>
                </a:solidFill>
                <a:latin typeface="+mn-lt"/>
                <a:ea typeface="+mn-ea"/>
                <a:cs typeface="+mn-cs"/>
              </a:rPr>
              <a:t>the background layer.</a:t>
            </a:r>
          </a:p>
          <a:p>
            <a:pPr marL="285750" indent="-285750">
              <a:buAutoNum type="romanLcParenBoth"/>
            </a:pPr>
            <a:endParaRPr lang="en-US" sz="1200" b="0" i="0" u="none" strike="noStrike" kern="1200" baseline="0" dirty="0" smtClean="0">
              <a:solidFill>
                <a:schemeClr val="tx1"/>
              </a:solidFill>
              <a:latin typeface="+mn-lt"/>
              <a:ea typeface="+mn-ea"/>
              <a:cs typeface="+mn-cs"/>
            </a:endParaRPr>
          </a:p>
          <a:p>
            <a:pPr marL="285750" indent="-285750">
              <a:buAutoNum type="romanLcParenBoth"/>
            </a:pPr>
            <a:endParaRPr lang="en-US" sz="1200" b="0" i="0" u="none" strike="noStrike" kern="1200" baseline="0" dirty="0" smtClean="0">
              <a:solidFill>
                <a:schemeClr val="tx1"/>
              </a:solidFill>
              <a:latin typeface="+mn-lt"/>
              <a:ea typeface="+mn-ea"/>
              <a:cs typeface="+mn-cs"/>
            </a:endParaRPr>
          </a:p>
          <a:p>
            <a:pPr marL="285750" indent="-285750">
              <a:buAutoNum type="romanLcParenBoth"/>
            </a:pPr>
            <a:r>
              <a:rPr lang="en-US" sz="1200" b="1" i="0" u="none" strike="noStrike" kern="1200" baseline="0" dirty="0" smtClean="0">
                <a:solidFill>
                  <a:schemeClr val="tx1"/>
                </a:solidFill>
                <a:latin typeface="+mn-lt"/>
                <a:ea typeface="+mn-ea"/>
                <a:cs typeface="+mn-cs"/>
              </a:rPr>
              <a:t>MENTION ADVANTAGES </a:t>
            </a:r>
            <a:endParaRPr lang="en-US" b="1" dirty="0"/>
          </a:p>
        </p:txBody>
      </p:sp>
      <p:sp>
        <p:nvSpPr>
          <p:cNvPr id="4" name="Slide Number Placeholder 3"/>
          <p:cNvSpPr>
            <a:spLocks noGrp="1"/>
          </p:cNvSpPr>
          <p:nvPr>
            <p:ph type="sldNum" sz="quarter" idx="10"/>
          </p:nvPr>
        </p:nvSpPr>
        <p:spPr/>
        <p:txBody>
          <a:bodyPr/>
          <a:lstStyle/>
          <a:p>
            <a:pPr>
              <a:defRPr/>
            </a:pPr>
            <a:fld id="{2C59C28E-22B5-4D32-81A8-34AA60F4BE55}" type="slidenum">
              <a:rPr lang="en-US" smtClean="0"/>
              <a:pPr>
                <a:defRPr/>
              </a:pPr>
              <a:t>61</a:t>
            </a:fld>
            <a:endParaRPr lang="en-US"/>
          </a:p>
        </p:txBody>
      </p:sp>
    </p:spTree>
    <p:extLst>
      <p:ext uri="{BB962C8B-B14F-4D97-AF65-F5344CB8AC3E}">
        <p14:creationId xmlns:p14="http://schemas.microsoft.com/office/powerpoint/2010/main" val="425614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Having the factored façade representation allows for many editing operations on the façade image</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62</a:t>
            </a:fld>
            <a:endParaRPr lang="en-US"/>
          </a:p>
        </p:txBody>
      </p:sp>
    </p:spTree>
    <p:extLst>
      <p:ext uri="{BB962C8B-B14F-4D97-AF65-F5344CB8AC3E}">
        <p14:creationId xmlns:p14="http://schemas.microsoft.com/office/powerpoint/2010/main" val="3756728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have implemented a basic user interface to interactively synthesize new facade images based on the recovered factored facade representations (see</a:t>
            </a:r>
          </a:p>
          <a:p>
            <a:r>
              <a:rPr lang="en-US" sz="1200" b="0" i="0" u="none" strike="noStrike" kern="1200" baseline="0" dirty="0" smtClean="0">
                <a:solidFill>
                  <a:schemeClr val="tx1"/>
                </a:solidFill>
                <a:latin typeface="+mn-lt"/>
                <a:ea typeface="+mn-ea"/>
                <a:cs typeface="+mn-cs"/>
              </a:rPr>
              <a:t>demo and video). The main functionalities are: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Repetition restructuring. We allow the user to interactively change the grid structure of the repetitions and reposition a specified element. During the relocation, all the</a:t>
            </a:r>
          </a:p>
          <a:p>
            <a:r>
              <a:rPr lang="en-US" sz="1200" b="0" i="0" u="none" strike="noStrike" kern="1200" baseline="0" dirty="0" smtClean="0">
                <a:solidFill>
                  <a:schemeClr val="tx1"/>
                </a:solidFill>
                <a:latin typeface="+mn-lt"/>
                <a:ea typeface="+mn-ea"/>
                <a:cs typeface="+mn-cs"/>
              </a:rPr>
              <a:t>elements in the same row/column are updated while preserving alignment (see also [WWF10]).</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Window blind synthesis. The user can interactively change the positioning of a window blind by dragging the bottom edge of the blind up and down in the original facade view.</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Window shutter synthesis. The orientation of the window shutters can be specified interactively.</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63</a:t>
            </a:fld>
            <a:endParaRPr lang="en-US"/>
          </a:p>
        </p:txBody>
      </p:sp>
    </p:spTree>
    <p:extLst>
      <p:ext uri="{BB962C8B-B14F-4D97-AF65-F5344CB8AC3E}">
        <p14:creationId xmlns:p14="http://schemas.microsoft.com/office/powerpoint/2010/main" val="3044823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Stop &amp; explain</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64</a:t>
            </a:fld>
            <a:endParaRPr lang="en-US"/>
          </a:p>
        </p:txBody>
      </p:sp>
    </p:spTree>
    <p:extLst>
      <p:ext uri="{BB962C8B-B14F-4D97-AF65-F5344CB8AC3E}">
        <p14:creationId xmlns:p14="http://schemas.microsoft.com/office/powerpoint/2010/main" val="2849583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Stop &amp; explain</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65</a:t>
            </a:fld>
            <a:endParaRPr lang="en-US"/>
          </a:p>
        </p:txBody>
      </p:sp>
    </p:spTree>
    <p:extLst>
      <p:ext uri="{BB962C8B-B14F-4D97-AF65-F5344CB8AC3E}">
        <p14:creationId xmlns:p14="http://schemas.microsoft.com/office/powerpoint/2010/main" val="2849583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Our goal is to decouple repetitions from element-level variations in facade images..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Starting from a single rectified facade image with the user marking of a single window element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our framework performs structure analysis to extract the repetition pattern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Which is further analyzed to estimate deformation parameters for each window.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Then, we revisit the structure analysis to refine the detected pattern based on the estimated window parameters..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Next, we perform corresponding image completion to synthesize window elements..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67</a:t>
            </a:fld>
            <a:endParaRPr lang="en-US"/>
          </a:p>
        </p:txBody>
      </p:sp>
    </p:spTree>
    <p:extLst>
      <p:ext uri="{BB962C8B-B14F-4D97-AF65-F5344CB8AC3E}">
        <p14:creationId xmlns:p14="http://schemas.microsoft.com/office/powerpoint/2010/main" val="1158510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user is involved mainly at 3 places in our work: </a:t>
            </a:r>
          </a:p>
          <a:p>
            <a:endParaRPr lang="en-US" sz="1200" b="0" i="0" u="none" strike="noStrike" kern="1200" baseline="0" dirty="0" smtClean="0">
              <a:solidFill>
                <a:schemeClr val="tx1"/>
              </a:solidFill>
              <a:latin typeface="+mn-lt"/>
              <a:ea typeface="+mn-ea"/>
              <a:cs typeface="+mn-cs"/>
            </a:endParaRPr>
          </a:p>
          <a:p>
            <a:pPr marL="285750" indent="-285750">
              <a:buAutoNum type="romanLcParenBoth"/>
            </a:pPr>
            <a:r>
              <a:rPr lang="en-US" sz="1200" b="0" i="0" u="none" strike="noStrike" kern="1200" baseline="0" dirty="0" smtClean="0">
                <a:solidFill>
                  <a:schemeClr val="tx1"/>
                </a:solidFill>
                <a:latin typeface="+mn-lt"/>
                <a:ea typeface="+mn-ea"/>
                <a:cs typeface="+mn-cs"/>
              </a:rPr>
              <a:t>initially, the user marks a single window element to specify scale of interest… In case of facades with multiple element types, the user marks several elements </a:t>
            </a:r>
          </a:p>
          <a:p>
            <a:pPr marL="285750" indent="-285750">
              <a:buAutoNum type="romanLcParenBoth"/>
            </a:pPr>
            <a:r>
              <a:rPr lang="en-US" sz="1200" b="0" i="0" u="none" strike="noStrike" kern="1200" baseline="0" dirty="0" smtClean="0">
                <a:solidFill>
                  <a:schemeClr val="tx1"/>
                </a:solidFill>
                <a:latin typeface="+mn-lt"/>
                <a:ea typeface="+mn-ea"/>
                <a:cs typeface="+mn-cs"/>
              </a:rPr>
              <a:t>during facade element analysis, the user marks a frame-mask with rough strokes only when the window frame has transparent glass;</a:t>
            </a:r>
          </a:p>
          <a:p>
            <a:r>
              <a:rPr lang="en-US" sz="1200" b="0" i="0" u="none" strike="noStrike" kern="1200" baseline="0" dirty="0" smtClean="0">
                <a:solidFill>
                  <a:schemeClr val="tx1"/>
                </a:solidFill>
                <a:latin typeface="+mn-lt"/>
                <a:ea typeface="+mn-ea"/>
                <a:cs typeface="+mn-cs"/>
              </a:rPr>
              <a:t>(iii) during interactive facade application, the user directly manipulates the factored facade representation to synthesize new facade images. (see supplementary video and demo application)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missing script) Finally, we use the extracted factored representation to enable syntax preserving interaction and synthesis possibilities.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68</a:t>
            </a:fld>
            <a:endParaRPr lang="en-US"/>
          </a:p>
        </p:txBody>
      </p:sp>
    </p:spTree>
    <p:extLst>
      <p:ext uri="{BB962C8B-B14F-4D97-AF65-F5344CB8AC3E}">
        <p14:creationId xmlns:p14="http://schemas.microsoft.com/office/powerpoint/2010/main" val="11585101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structure from motion (</a:t>
            </a:r>
            <a:r>
              <a:rPr lang="en-US" sz="1200" b="0" i="0" u="none" strike="noStrike" kern="1200" baseline="0" dirty="0" err="1" smtClean="0">
                <a:solidFill>
                  <a:schemeClr val="tx1"/>
                </a:solidFill>
                <a:latin typeface="+mn-lt"/>
                <a:ea typeface="+mn-ea"/>
                <a:cs typeface="+mn-cs"/>
              </a:rPr>
              <a:t>SfM</a:t>
            </a:r>
            <a:r>
              <a:rPr lang="en-US" sz="1200" b="0" i="0" u="none" strike="noStrike" kern="1200" baseline="0" dirty="0" smtClean="0">
                <a:solidFill>
                  <a:schemeClr val="tx1"/>
                </a:solidFill>
                <a:latin typeface="+mn-lt"/>
                <a:ea typeface="+mn-ea"/>
                <a:cs typeface="+mn-cs"/>
              </a:rPr>
              <a:t>) and multi view stereo (MVS) to reconstruct 3D data from a series of 2D images is very popular, however, </a:t>
            </a:r>
          </a:p>
          <a:p>
            <a:r>
              <a:rPr lang="en-US" sz="1200" b="0" i="0" u="none" strike="noStrike" kern="1200" baseline="0" dirty="0" smtClean="0">
                <a:solidFill>
                  <a:schemeClr val="tx1"/>
                </a:solidFill>
                <a:latin typeface="+mn-lt"/>
                <a:ea typeface="+mn-ea"/>
                <a:cs typeface="+mn-cs"/>
              </a:rPr>
              <a:t>The quality of the reconstructed data  directly depends on the feature correspondences across images.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Usually façade elements such as windows contain more details and are better candidate for feature correspondences than walls.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But the variations caused by changes in element configurations pose challenges for </a:t>
            </a:r>
            <a:r>
              <a:rPr lang="en-US" sz="1200" b="0" i="0" u="none" strike="noStrike" kern="1200" baseline="0" dirty="0" err="1" smtClean="0">
                <a:solidFill>
                  <a:schemeClr val="tx1"/>
                </a:solidFill>
                <a:latin typeface="+mn-lt"/>
                <a:ea typeface="+mn-ea"/>
                <a:cs typeface="+mn-cs"/>
              </a:rPr>
              <a:t>SfM</a:t>
            </a:r>
            <a:r>
              <a:rPr lang="en-US" sz="1200" b="0" i="0" u="none" strike="noStrike" kern="1200" baseline="0" dirty="0" smtClean="0">
                <a:solidFill>
                  <a:schemeClr val="tx1"/>
                </a:solidFill>
                <a:latin typeface="+mn-lt"/>
                <a:ea typeface="+mn-ea"/>
                <a:cs typeface="+mn-cs"/>
              </a:rPr>
              <a:t> based reconstructions.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example when we apply the patch-based MVS algorithm of Furukawa et al. [FP09] on synthetic scenes with facade element variations we obtain poor results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Instead, after recovering the window deformation parameters for each image, we bring the windows to a canonical position in all the images and use them as input</a:t>
            </a:r>
          </a:p>
          <a:p>
            <a:r>
              <a:rPr lang="en-US" sz="1200" b="0" i="0" u="none" strike="noStrike" kern="1200" baseline="0" dirty="0" smtClean="0">
                <a:solidFill>
                  <a:schemeClr val="tx1"/>
                </a:solidFill>
                <a:latin typeface="+mn-lt"/>
                <a:ea typeface="+mn-ea"/>
                <a:cs typeface="+mn-cs"/>
              </a:rPr>
              <a:t>for the MVS algorithm.  We observe that the reconstruction quality is significantly better.</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69</a:t>
            </a:fld>
            <a:endParaRPr lang="en-US"/>
          </a:p>
        </p:txBody>
      </p:sp>
    </p:spTree>
    <p:extLst>
      <p:ext uri="{BB962C8B-B14F-4D97-AF65-F5344CB8AC3E}">
        <p14:creationId xmlns:p14="http://schemas.microsoft.com/office/powerpoint/2010/main" val="3403569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can procedurally generate a facade model as a 3D counterpart of the input 2D facade image while taking into account the element level Deformations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TITLE!!</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70</a:t>
            </a:fld>
            <a:endParaRPr lang="en-US"/>
          </a:p>
        </p:txBody>
      </p:sp>
    </p:spTree>
    <p:extLst>
      <p:ext uri="{BB962C8B-B14F-4D97-AF65-F5344CB8AC3E}">
        <p14:creationId xmlns:p14="http://schemas.microsoft.com/office/powerpoint/2010/main" val="3659834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well, the repetition elements can be replaced… by new elements</a:t>
            </a:r>
          </a:p>
          <a:p>
            <a:r>
              <a:rPr lang="en-US" sz="1200" b="0" i="0" u="none" strike="noStrike" kern="1200" baseline="0" dirty="0" smtClean="0">
                <a:solidFill>
                  <a:schemeClr val="tx1"/>
                </a:solidFill>
                <a:latin typeface="+mn-lt"/>
                <a:ea typeface="+mn-ea"/>
                <a:cs typeface="+mn-cs"/>
              </a:rPr>
              <a:t>In this example, we switch </a:t>
            </a:r>
            <a:r>
              <a:rPr lang="en-US" altLang="zh-CN" sz="1200" b="0" i="0" u="none" strike="noStrike" kern="1200" baseline="0" dirty="0" smtClean="0">
                <a:solidFill>
                  <a:schemeClr val="tx1"/>
                </a:solidFill>
                <a:latin typeface="+mn-lt"/>
                <a:ea typeface="+mn-ea"/>
                <a:cs typeface="+mn-cs"/>
              </a:rPr>
              <a:t>window </a:t>
            </a:r>
            <a:r>
              <a:rPr lang="en-US" sz="1200" b="0" i="0" u="none" strike="noStrike" kern="1200" baseline="0" dirty="0" smtClean="0">
                <a:solidFill>
                  <a:schemeClr val="tx1"/>
                </a:solidFill>
                <a:latin typeface="+mn-lt"/>
                <a:ea typeface="+mn-ea"/>
                <a:cs typeface="+mn-cs"/>
              </a:rPr>
              <a:t>elements in the two façade images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71</a:t>
            </a:fld>
            <a:endParaRPr lang="en-US"/>
          </a:p>
        </p:txBody>
      </p:sp>
    </p:spTree>
    <p:extLst>
      <p:ext uri="{BB962C8B-B14F-4D97-AF65-F5344CB8AC3E}">
        <p14:creationId xmlns:p14="http://schemas.microsoft.com/office/powerpoint/2010/main" val="38088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first start with an</a:t>
            </a:r>
            <a:r>
              <a:rPr lang="en-US" baseline="0" dirty="0" smtClean="0"/>
              <a:t> overview of some previous work in this area</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7</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of the limitations that we have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Large scale window element variations can result in failure in the</a:t>
            </a:r>
          </a:p>
          <a:p>
            <a:r>
              <a:rPr lang="en-US" sz="1200" b="0" i="0" u="none" strike="noStrike" kern="1200" baseline="0" dirty="0" smtClean="0">
                <a:solidFill>
                  <a:schemeClr val="tx1"/>
                </a:solidFill>
                <a:latin typeface="+mn-lt"/>
                <a:ea typeface="+mn-ea"/>
                <a:cs typeface="+mn-cs"/>
              </a:rPr>
              <a:t>initial repetition detection preventing the algorithm to proceed;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(ii) significant light/shadow variations, or presence of outlier elements, can also lead to failure to abstract the window</a:t>
            </a:r>
          </a:p>
          <a:p>
            <a:r>
              <a:rPr lang="en-US" sz="1200" b="0" i="0" u="none" strike="noStrike" kern="1200" baseline="0" dirty="0" smtClean="0">
                <a:solidFill>
                  <a:schemeClr val="tx1"/>
                </a:solidFill>
                <a:latin typeface="+mn-lt"/>
                <a:ea typeface="+mn-ea"/>
                <a:cs typeface="+mn-cs"/>
              </a:rPr>
              <a:t>variations or even miss the repetition grids; and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(iii) Cultural differences across window types can result in failures.</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72</a:t>
            </a:fld>
            <a:endParaRPr lang="en-US"/>
          </a:p>
        </p:txBody>
      </p:sp>
    </p:spTree>
    <p:extLst>
      <p:ext uri="{BB962C8B-B14F-4D97-AF65-F5344CB8AC3E}">
        <p14:creationId xmlns:p14="http://schemas.microsoft.com/office/powerpoint/2010/main" val="3466075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of the limitations that we have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Large scale window element variations can result in failure in the</a:t>
            </a:r>
          </a:p>
          <a:p>
            <a:r>
              <a:rPr lang="en-US" sz="1200" b="0" i="0" u="none" strike="noStrike" kern="1200" baseline="0" dirty="0" smtClean="0">
                <a:solidFill>
                  <a:schemeClr val="tx1"/>
                </a:solidFill>
                <a:latin typeface="+mn-lt"/>
                <a:ea typeface="+mn-ea"/>
                <a:cs typeface="+mn-cs"/>
              </a:rPr>
              <a:t>initial repetition detection preventing the algorithm to proceed;</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73</a:t>
            </a:fld>
            <a:endParaRPr lang="en-US"/>
          </a:p>
        </p:txBody>
      </p:sp>
    </p:spTree>
    <p:extLst>
      <p:ext uri="{BB962C8B-B14F-4D97-AF65-F5344CB8AC3E}">
        <p14:creationId xmlns:p14="http://schemas.microsoft.com/office/powerpoint/2010/main" val="3466075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(ii) significant light/shadow variations, or presence of outlier elements, can also lead to failure to abstract the window</a:t>
            </a:r>
          </a:p>
          <a:p>
            <a:r>
              <a:rPr lang="en-US" sz="1200" b="0" i="0" u="none" strike="noStrike" kern="1200" baseline="0" dirty="0" smtClean="0">
                <a:solidFill>
                  <a:schemeClr val="tx1"/>
                </a:solidFill>
                <a:latin typeface="+mn-lt"/>
                <a:ea typeface="+mn-ea"/>
                <a:cs typeface="+mn-cs"/>
              </a:rPr>
              <a:t>variations or even miss the repetition grids; and </a:t>
            </a:r>
          </a:p>
        </p:txBody>
      </p:sp>
      <p:sp>
        <p:nvSpPr>
          <p:cNvPr id="4" name="Slide Number Placeholder 3"/>
          <p:cNvSpPr>
            <a:spLocks noGrp="1"/>
          </p:cNvSpPr>
          <p:nvPr>
            <p:ph type="sldNum" sz="quarter" idx="10"/>
          </p:nvPr>
        </p:nvSpPr>
        <p:spPr/>
        <p:txBody>
          <a:bodyPr/>
          <a:lstStyle/>
          <a:p>
            <a:fld id="{2E4FDF30-F43D-45BC-A76A-FDCD9C328BD6}" type="slidenum">
              <a:rPr lang="en-US" smtClean="0"/>
              <a:t>74</a:t>
            </a:fld>
            <a:endParaRPr lang="en-US"/>
          </a:p>
        </p:txBody>
      </p:sp>
    </p:spTree>
    <p:extLst>
      <p:ext uri="{BB962C8B-B14F-4D97-AF65-F5344CB8AC3E}">
        <p14:creationId xmlns:p14="http://schemas.microsoft.com/office/powerpoint/2010/main" val="346607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(iii) Cultural differences across window types can result in failures.</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the next step, we would like to investigate a more tightly </a:t>
            </a:r>
            <a:r>
              <a:rPr lang="en-US" sz="1200" b="1" i="0" u="none" strike="noStrike" kern="1200" baseline="0" dirty="0" smtClean="0">
                <a:solidFill>
                  <a:srgbClr val="C00000"/>
                </a:solidFill>
                <a:latin typeface="+mn-lt"/>
                <a:ea typeface="+mn-ea"/>
                <a:cs typeface="+mn-cs"/>
              </a:rPr>
              <a:t>coupled repetition detection and window variation estimation  …</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75</a:t>
            </a:fld>
            <a:endParaRPr lang="en-US"/>
          </a:p>
        </p:txBody>
      </p:sp>
    </p:spTree>
    <p:extLst>
      <p:ext uri="{BB962C8B-B14F-4D97-AF65-F5344CB8AC3E}">
        <p14:creationId xmlns:p14="http://schemas.microsoft.com/office/powerpoint/2010/main" val="346607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Also, the 3D proxy geometries can be used towards </a:t>
            </a:r>
            <a:r>
              <a:rPr lang="en-US" sz="1200" b="1" i="0" u="none" strike="noStrike" kern="1200" baseline="0" dirty="0" smtClean="0">
                <a:solidFill>
                  <a:schemeClr val="tx1"/>
                </a:solidFill>
                <a:latin typeface="+mn-lt"/>
                <a:ea typeface="+mn-ea"/>
                <a:cs typeface="+mn-cs"/>
              </a:rPr>
              <a:t>more accurate appearance modeling effects</a:t>
            </a:r>
            <a:r>
              <a:rPr lang="en-US" sz="1200" b="0" i="0" u="none" strike="noStrike" kern="1200" baseline="0" dirty="0" smtClean="0">
                <a:solidFill>
                  <a:schemeClr val="tx1"/>
                </a:solidFill>
                <a:latin typeface="+mn-lt"/>
                <a:ea typeface="+mn-ea"/>
                <a:cs typeface="+mn-cs"/>
              </a:rPr>
              <a:t> under known light and camera settings (see also [ZCC12]).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76</a:t>
            </a:fld>
            <a:endParaRPr lang="en-US"/>
          </a:p>
        </p:txBody>
      </p:sp>
    </p:spTree>
    <p:extLst>
      <p:ext uri="{BB962C8B-B14F-4D97-AF65-F5344CB8AC3E}">
        <p14:creationId xmlns:p14="http://schemas.microsoft.com/office/powerpoint/2010/main" val="6929735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Finally, the recovered window templates (with allowed variations) can be used to reveal </a:t>
            </a:r>
            <a:r>
              <a:rPr lang="en-US" sz="1200" b="1" i="0" u="none" strike="noStrike" kern="1200" baseline="0" dirty="0" smtClean="0">
                <a:solidFill>
                  <a:schemeClr val="tx1"/>
                </a:solidFill>
                <a:latin typeface="+mn-lt"/>
                <a:ea typeface="+mn-ea"/>
                <a:cs typeface="+mn-cs"/>
              </a:rPr>
              <a:t>interesting image parts</a:t>
            </a:r>
            <a:r>
              <a:rPr lang="en-US" sz="1200" b="0" i="0" u="none" strike="noStrike" kern="1200" baseline="0" dirty="0" smtClean="0">
                <a:solidFill>
                  <a:schemeClr val="tx1"/>
                </a:solidFill>
                <a:latin typeface="+mn-lt"/>
                <a:ea typeface="+mn-ea"/>
                <a:cs typeface="+mn-cs"/>
              </a:rPr>
              <a:t>, which cannot be explained by extracted window templates, leading to novel image understanding possibilities (how?)</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77</a:t>
            </a:fld>
            <a:endParaRPr lang="en-US"/>
          </a:p>
        </p:txBody>
      </p:sp>
    </p:spTree>
    <p:extLst>
      <p:ext uri="{BB962C8B-B14F-4D97-AF65-F5344CB8AC3E}">
        <p14:creationId xmlns:p14="http://schemas.microsoft.com/office/powerpoint/2010/main" val="6929735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Duygu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Ceylan</a:t>
            </a:r>
            <a:r>
              <a:rPr lang="en-US" sz="1200" b="0" i="0" u="none" strike="noStrike" kern="1200" baseline="0" dirty="0" smtClean="0">
                <a:solidFill>
                  <a:schemeClr val="tx1"/>
                </a:solidFill>
                <a:latin typeface="+mn-lt"/>
                <a:ea typeface="+mn-ea"/>
                <a:cs typeface="+mn-cs"/>
              </a:rPr>
              <a:t> for her many good suggestions and constant encouragement</a:t>
            </a:r>
            <a:endParaRPr lang="en-US" baseline="0" dirty="0" smtClean="0"/>
          </a:p>
          <a:p>
            <a:endParaRPr lang="en-US" baseline="0" dirty="0" smtClean="0"/>
          </a:p>
          <a:p>
            <a:r>
              <a:rPr lang="en-US" sz="1200" b="0" i="0" u="none" strike="noStrike" kern="1200" baseline="0" dirty="0" err="1" smtClean="0">
                <a:solidFill>
                  <a:schemeClr val="tx1"/>
                </a:solidFill>
                <a:latin typeface="+mn-lt"/>
                <a:ea typeface="+mn-ea"/>
                <a:cs typeface="+mn-cs"/>
              </a:rPr>
              <a:t>Suhib</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Alsisan</a:t>
            </a:r>
            <a:r>
              <a:rPr lang="en-US" sz="1200" b="0" i="0" u="none" strike="noStrike" kern="1200" baseline="0" dirty="0" smtClean="0">
                <a:solidFill>
                  <a:schemeClr val="tx1"/>
                </a:solidFill>
                <a:latin typeface="+mn-lt"/>
                <a:ea typeface="+mn-ea"/>
                <a:cs typeface="+mn-cs"/>
              </a:rPr>
              <a:t> for initial discussion on the topic</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Charlotte </a:t>
            </a:r>
            <a:r>
              <a:rPr lang="en-US" sz="1200" b="0" i="0" u="none" strike="noStrike" kern="1200" baseline="0" dirty="0" err="1" smtClean="0">
                <a:solidFill>
                  <a:schemeClr val="tx1"/>
                </a:solidFill>
                <a:latin typeface="+mn-lt"/>
                <a:ea typeface="+mn-ea"/>
                <a:cs typeface="+mn-cs"/>
              </a:rPr>
              <a:t>Rakhit</a:t>
            </a:r>
            <a:r>
              <a:rPr lang="en-US" sz="1200" b="0" i="0" u="none" strike="noStrike" kern="1200" baseline="0" dirty="0" smtClean="0">
                <a:solidFill>
                  <a:schemeClr val="tx1"/>
                </a:solidFill>
                <a:latin typeface="+mn-lt"/>
                <a:ea typeface="+mn-ea"/>
                <a:cs typeface="+mn-cs"/>
              </a:rPr>
              <a:t> for video voiceover.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work was partially supported by the Marie Curie Career Integration Grant</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78</a:t>
            </a:fld>
            <a:endParaRPr lang="en-US"/>
          </a:p>
        </p:txBody>
      </p:sp>
    </p:spTree>
    <p:extLst>
      <p:ext uri="{BB962C8B-B14F-4D97-AF65-F5344CB8AC3E}">
        <p14:creationId xmlns:p14="http://schemas.microsoft.com/office/powerpoint/2010/main" val="2106666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view the supplementary data on our web page</a:t>
            </a:r>
            <a:endParaRPr lang="en-US" dirty="0"/>
          </a:p>
        </p:txBody>
      </p:sp>
      <p:sp>
        <p:nvSpPr>
          <p:cNvPr id="4" name="Slide Number Placeholder 3"/>
          <p:cNvSpPr>
            <a:spLocks noGrp="1"/>
          </p:cNvSpPr>
          <p:nvPr>
            <p:ph type="sldNum" sz="quarter" idx="10"/>
          </p:nvPr>
        </p:nvSpPr>
        <p:spPr/>
        <p:txBody>
          <a:bodyPr/>
          <a:lstStyle/>
          <a:p>
            <a:fld id="{2E4FDF30-F43D-45BC-A76A-FDCD9C328BD6}" type="slidenum">
              <a:rPr lang="en-US" smtClean="0"/>
              <a:t>79</a:t>
            </a:fld>
            <a:endParaRPr lang="en-US"/>
          </a:p>
        </p:txBody>
      </p:sp>
    </p:spTree>
    <p:extLst>
      <p:ext uri="{BB962C8B-B14F-4D97-AF65-F5344CB8AC3E}">
        <p14:creationId xmlns:p14="http://schemas.microsoft.com/office/powerpoint/2010/main" val="82798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first start with an</a:t>
            </a:r>
            <a:r>
              <a:rPr lang="en-US" baseline="0" dirty="0" smtClean="0"/>
              <a:t> overview of some of previous work in this area</a:t>
            </a:r>
            <a:endParaRPr lang="en-US" dirty="0" smtClean="0"/>
          </a:p>
          <a:p>
            <a:endParaRPr lang="en-US" dirty="0" smtClean="0"/>
          </a:p>
          <a:p>
            <a:r>
              <a:rPr lang="en-US" dirty="0" err="1" smtClean="0"/>
              <a:t>Debevec</a:t>
            </a:r>
            <a:r>
              <a:rPr lang="en-US" baseline="0" dirty="0" smtClean="0"/>
              <a:t> and others proposed an interactive image-based modeling technique to exploit architectural objects. </a:t>
            </a:r>
          </a:p>
          <a:p>
            <a:endParaRPr lang="en-US" baseline="0" dirty="0" smtClean="0"/>
          </a:p>
        </p:txBody>
      </p:sp>
      <p:sp>
        <p:nvSpPr>
          <p:cNvPr id="4" name="Slide Number Placeholder 3"/>
          <p:cNvSpPr>
            <a:spLocks noGrp="1"/>
          </p:cNvSpPr>
          <p:nvPr>
            <p:ph type="sldNum" sz="quarter" idx="10"/>
          </p:nvPr>
        </p:nvSpPr>
        <p:spPr/>
        <p:txBody>
          <a:bodyPr/>
          <a:lstStyle/>
          <a:p>
            <a:fld id="{2E4FDF30-F43D-45BC-A76A-FDCD9C328BD6}" type="slidenum">
              <a:rPr lang="en-US" smtClean="0"/>
              <a:t>8</a:t>
            </a:fld>
            <a:endParaRPr lang="en-US"/>
          </a:p>
        </p:txBody>
      </p:sp>
    </p:spTree>
    <p:extLst>
      <p:ext uri="{BB962C8B-B14F-4D97-AF65-F5344CB8AC3E}">
        <p14:creationId xmlns:p14="http://schemas.microsoft.com/office/powerpoint/2010/main" val="338838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Structure from-motion (</a:t>
            </a:r>
            <a:r>
              <a:rPr lang="en-US" sz="1200" b="0" i="0" u="none" strike="noStrike" kern="1200" baseline="0" dirty="0" err="1" smtClean="0">
                <a:solidFill>
                  <a:schemeClr val="tx1"/>
                </a:solidFill>
                <a:latin typeface="+mn-lt"/>
                <a:ea typeface="+mn-ea"/>
                <a:cs typeface="+mn-cs"/>
              </a:rPr>
              <a:t>SfM</a:t>
            </a:r>
            <a:r>
              <a:rPr lang="en-US" sz="1200" b="0" i="0" u="none" strike="noStrike" kern="1200" baseline="0" dirty="0" smtClean="0">
                <a:solidFill>
                  <a:schemeClr val="tx1"/>
                </a:solidFill>
                <a:latin typeface="+mn-lt"/>
                <a:ea typeface="+mn-ea"/>
                <a:cs typeface="+mn-cs"/>
              </a:rPr>
              <a:t>) has been used to recover urban facades from unorganized photo collections.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4FDF30-F43D-45BC-A76A-FDCD9C328BD6}" type="slidenum">
              <a:rPr lang="en-US" smtClean="0"/>
              <a:t>9</a:t>
            </a:fld>
            <a:endParaRPr lang="en-US"/>
          </a:p>
        </p:txBody>
      </p:sp>
    </p:spTree>
    <p:extLst>
      <p:ext uri="{BB962C8B-B14F-4D97-AF65-F5344CB8AC3E}">
        <p14:creationId xmlns:p14="http://schemas.microsoft.com/office/powerpoint/2010/main" val="338838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47FB83-FDD8-4CCC-8C00-3CAFFFB511B5}" type="datetime1">
              <a:rPr lang="en-US" smtClean="0"/>
              <a:t>5/8/2013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47363-D9DC-4765-A8F0-1D323D59AECD}" type="datetime1">
              <a:rPr lang="en-US" smtClean="0"/>
              <a:t>5/8/2013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7"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94C91-453E-46C6-B498-F1F6DDB88AD1}" type="datetime1">
              <a:rPr lang="en-US" smtClean="0"/>
              <a:t>5/8/2013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7" name="Title 1"/>
          <p:cNvSpPr txBox="1">
            <a:spLocks/>
          </p:cNvSpPr>
          <p:nvPr userDrawn="1"/>
        </p:nvSpPr>
        <p:spPr>
          <a:xfrm>
            <a:off x="457200" y="4419600"/>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FFFFFF"/>
                </a:solidFill>
                <a:latin typeface="Arial"/>
                <a:ea typeface="+mj-ea"/>
                <a:cs typeface="Arial"/>
              </a:defRPr>
            </a:lvl1pPr>
          </a:lstStyle>
          <a:p>
            <a:r>
              <a:rPr lang="en-US" smtClean="0"/>
              <a:t>Thank You</a:t>
            </a:r>
            <a:endParaRPr lang="en-US" dirty="0"/>
          </a:p>
        </p:txBody>
      </p:sp>
      <p:sp>
        <p:nvSpPr>
          <p:cNvPr id="8"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mc:AlternateContent xmlns:mc="http://schemas.openxmlformats.org/markup-compatibility/2006">
          <mc:Choice xmlns:ma="http://schemas.microsoft.com/office/mac/drawingml/2008/main" xmlns:mv="urn:schemas-microsoft-com:mac:vml" xmlns="" Requires="ma">
            <a:blipFill rotWithShape="1">
              <a:blip r:embed="rId2"/>
              <a:stretch>
                <a:fillRect/>
              </a:stretch>
            </a:blipFill>
          </mc:Choice>
          <mc:Fallback>
            <a:blipFill rotWithShape="1">
              <a:blip r:embed="rId3"/>
              <a:stretch>
                <a:fillRect/>
              </a:stretch>
            </a:blipFill>
          </mc:Fallback>
        </mc:AlternateContent>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19600"/>
            <a:ext cx="8229600" cy="1143000"/>
          </a:xfrm>
        </p:spPr>
        <p:txBody>
          <a:bodyPr/>
          <a:lstStyle>
            <a:lvl1pPr algn="l">
              <a:defRPr>
                <a:solidFill>
                  <a:srgbClr val="FFFFFF"/>
                </a:solidFill>
                <a:latin typeface="Arial"/>
                <a:cs typeface="Arial"/>
              </a:defRPr>
            </a:lvl1pPr>
          </a:lstStyle>
          <a:p>
            <a:r>
              <a:rPr lang="en-US" dirty="0" smtClean="0"/>
              <a:t>Thank You</a:t>
            </a:r>
            <a:endParaRPr lang="en-US" dirty="0"/>
          </a:p>
        </p:txBody>
      </p:sp>
    </p:spTree>
    <p:extLst>
      <p:ext uri="{BB962C8B-B14F-4D97-AF65-F5344CB8AC3E}">
        <p14:creationId xmlns:p14="http://schemas.microsoft.com/office/powerpoint/2010/main" val="217664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V="1">
            <a:off x="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2A99D-B055-4F12-A6FA-71993D4E7625}" type="datetime1">
              <a:rPr lang="en-US" smtClean="0"/>
              <a:t>5/8/2013</a:t>
            </a:fld>
            <a:endParaRPr lang="en-US"/>
          </a:p>
        </p:txBody>
      </p:sp>
      <p:sp>
        <p:nvSpPr>
          <p:cNvPr id="5"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8" name="Title 1"/>
          <p:cNvSpPr>
            <a:spLocks noGrp="1"/>
          </p:cNvSpPr>
          <p:nvPr>
            <p:ph type="title"/>
          </p:nvPr>
        </p:nvSpPr>
        <p:spPr>
          <a:xfrm>
            <a:off x="457200" y="-76200"/>
            <a:ext cx="8229600" cy="1143000"/>
          </a:xfrm>
        </p:spPr>
        <p:txBody>
          <a:bodyPr>
            <a:normAutofit/>
          </a:bodyPr>
          <a:lstStyle>
            <a:lvl1pPr algn="l">
              <a:defRPr sz="4000">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B17552-D559-431E-82B7-A2116B9840D0}" type="datetime1">
              <a:rPr lang="en-US" smtClean="0"/>
              <a:t>5/8/2013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7"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E3CE12-19EB-428F-AC5E-2D9E67AC15AB}" type="datetime1">
              <a:rPr lang="en-US" smtClean="0"/>
              <a:t>5/8/2013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8"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803FE8-8EAE-43C2-8D02-83350C9C457D}" type="datetime1">
              <a:rPr lang="en-US" smtClean="0"/>
              <a:t>5/8/2013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10"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A54D9E-3747-49FC-BE01-948BBA53F4D7}" type="datetime1">
              <a:rPr lang="en-US" smtClean="0"/>
              <a:t>5/8/2013</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6"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E14E3E-72A8-4A97-9135-B99996FA5ECD}" type="datetime1">
              <a:rPr lang="en-US" smtClean="0"/>
              <a:t>5/8/2013</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5"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B161A-9A10-4543-B61A-E1363239DCEB}" type="datetime1">
              <a:rPr lang="en-US" smtClean="0"/>
              <a:t>5/8/2013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8"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D9C12-A99E-4230-A2AA-79EEE2EE1C41}" type="datetime1">
              <a:rPr lang="en-US" smtClean="0"/>
              <a:t>5/8/2013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r>
              <a:rPr lang="en-US" dirty="0" smtClean="0"/>
              <a:t>/76</a:t>
            </a:r>
            <a:endParaRPr lang="en-US" dirty="0"/>
          </a:p>
        </p:txBody>
      </p:sp>
      <p:sp>
        <p:nvSpPr>
          <p:cNvPr id="8" name="Footer Placeholder 4"/>
          <p:cNvSpPr>
            <a:spLocks noGrp="1"/>
          </p:cNvSpPr>
          <p:nvPr>
            <p:ph type="ftr" sz="quarter" idx="11"/>
          </p:nvPr>
        </p:nvSpPr>
        <p:spPr>
          <a:xfrm>
            <a:off x="2133600" y="6492875"/>
            <a:ext cx="4495800" cy="365125"/>
          </a:xfrm>
          <a:prstGeom prst="rect">
            <a:avLst/>
          </a:prstGeom>
        </p:spPr>
        <p:txBody>
          <a:bodyPr/>
          <a:lstStyle>
            <a:lvl1pPr>
              <a:defRPr sz="1200" i="1"/>
            </a:lvl1pPr>
          </a:lstStyle>
          <a:p>
            <a:r>
              <a:rPr lang="en-US" dirty="0" smtClean="0"/>
              <a:t>Interactive Facades : Analysis and Synthesis of Semi-Regular Facades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15146-D628-4057-A826-EDFC132611DA}" type="datetime1">
              <a:rPr lang="en-US" smtClean="0"/>
              <a:t>5/8/2013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r>
              <a:rPr lang="en-US" dirty="0" smtClean="0"/>
              <a:t>/76</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8.jpe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3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3.pn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38.jpe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3.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2.pn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3.png"/><Relationship Id="rId10" Type="http://schemas.openxmlformats.org/officeDocument/2006/relationships/image" Target="../media/image39.jpeg"/><Relationship Id="rId4" Type="http://schemas.openxmlformats.org/officeDocument/2006/relationships/image" Target="../media/image32.pn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7"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28.png"/><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31.png"/></Relationships>
</file>

<file path=ppt/slides/_rels/slide3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0.jpeg"/><Relationship Id="rId5" Type="http://schemas.openxmlformats.org/officeDocument/2006/relationships/image" Target="../media/image33.png"/><Relationship Id="rId10" Type="http://schemas.openxmlformats.org/officeDocument/2006/relationships/image" Target="../media/image39.jpeg"/><Relationship Id="rId4" Type="http://schemas.openxmlformats.org/officeDocument/2006/relationships/image" Target="../media/image32.png"/><Relationship Id="rId9"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7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70.pn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77.jpe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8.jpeg"/><Relationship Id="rId12"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3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3.png"/><Relationship Id="rId9" Type="http://schemas.openxmlformats.org/officeDocument/2006/relationships/image" Target="../media/image40.jpe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jpeg"/><Relationship Id="rId7"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88.jpe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jpeg"/><Relationship Id="rId3" Type="http://schemas.openxmlformats.org/officeDocument/2006/relationships/image" Target="../media/image10.png"/><Relationship Id="rId7" Type="http://schemas.openxmlformats.org/officeDocument/2006/relationships/image" Target="../media/image16.jpe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9.png"/><Relationship Id="rId5" Type="http://schemas.openxmlformats.org/officeDocument/2006/relationships/image" Target="../media/image12.jpe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22.jpeg"/></Relationships>
</file>

<file path=ppt/slides/_rels/slide60.xml.rels><?xml version="1.0" encoding="UTF-8" standalone="yes"?>
<Relationships xmlns="http://schemas.openxmlformats.org/package/2006/relationships"><Relationship Id="rId8" Type="http://schemas.openxmlformats.org/officeDocument/2006/relationships/image" Target="../media/image95.png"/><Relationship Id="rId7"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70.png"/></Relationships>
</file>

<file path=ppt/slides/_rels/slide6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2.jpeg"/></Relationships>
</file>

<file path=ppt/slides/_rels/slide6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jpeg"/><Relationship Id="rId12"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1.jpeg"/><Relationship Id="rId5" Type="http://schemas.openxmlformats.org/officeDocument/2006/relationships/image" Target="../media/image34.png"/><Relationship Id="rId10" Type="http://schemas.openxmlformats.org/officeDocument/2006/relationships/image" Target="../media/image40.jpeg"/><Relationship Id="rId4" Type="http://schemas.openxmlformats.org/officeDocument/2006/relationships/image" Target="../media/image33.png"/><Relationship Id="rId9"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hyperlink" Target="file:///C:\Users\Han\Desktop\Eg2013\InteractiveFacades_demo\InteractiveFacadesDemo.ex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8.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6.png"/><Relationship Id="rId5" Type="http://schemas.openxmlformats.org/officeDocument/2006/relationships/image" Target="../media/image17.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6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9.jpeg"/><Relationship Id="rId12"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31.png"/><Relationship Id="rId5" Type="http://schemas.openxmlformats.org/officeDocument/2006/relationships/image" Target="../media/image37.jpeg"/><Relationship Id="rId10"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image" Target="../media/image41.jpe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jpeg"/></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vecg.cs.ucl.ac.uk/Projects/SmartGeometry/interactive_facades/interactiveFacades_eg13.htm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30478"/>
            <a:ext cx="9144000" cy="688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1143000"/>
            <a:ext cx="8686800" cy="1470025"/>
          </a:xfrm>
        </p:spPr>
        <p:txBody>
          <a:bodyPr>
            <a:noAutofit/>
          </a:bodyPr>
          <a:lstStyle/>
          <a:p>
            <a:r>
              <a:rPr lang="en-US" sz="2700" b="1" dirty="0" smtClean="0">
                <a:solidFill>
                  <a:srgbClr val="FFFFFF"/>
                </a:solidFill>
                <a:latin typeface="Arial"/>
                <a:cs typeface="Arial"/>
              </a:rPr>
              <a:t>Interactive Facades</a:t>
            </a:r>
            <a:br>
              <a:rPr lang="en-US" sz="2700" b="1" dirty="0" smtClean="0">
                <a:solidFill>
                  <a:srgbClr val="FFFFFF"/>
                </a:solidFill>
                <a:latin typeface="Arial"/>
                <a:cs typeface="Arial"/>
              </a:rPr>
            </a:br>
            <a:r>
              <a:rPr lang="en-US" sz="2700" b="1" dirty="0" smtClean="0">
                <a:solidFill>
                  <a:srgbClr val="FFFFFF"/>
                </a:solidFill>
                <a:latin typeface="Arial"/>
                <a:cs typeface="Arial"/>
              </a:rPr>
              <a:t>Analysis and Synthesis of Semi-Regular Facades</a:t>
            </a:r>
            <a:endParaRPr lang="en-US" sz="2700" b="1" dirty="0">
              <a:solidFill>
                <a:srgbClr val="FFFFFF"/>
              </a:solidFill>
              <a:latin typeface="Arial"/>
              <a:cs typeface="Arial"/>
            </a:endParaRPr>
          </a:p>
        </p:txBody>
      </p:sp>
      <p:sp>
        <p:nvSpPr>
          <p:cNvPr id="3" name="Subtitle 2"/>
          <p:cNvSpPr>
            <a:spLocks noGrp="1"/>
          </p:cNvSpPr>
          <p:nvPr>
            <p:ph type="subTitle" idx="1"/>
          </p:nvPr>
        </p:nvSpPr>
        <p:spPr>
          <a:xfrm>
            <a:off x="1300083" y="2853189"/>
            <a:ext cx="4110117" cy="2027569"/>
          </a:xfrm>
        </p:spPr>
        <p:txBody>
          <a:bodyPr>
            <a:noAutofit/>
          </a:bodyPr>
          <a:lstStyle/>
          <a:p>
            <a:pPr algn="l"/>
            <a:r>
              <a:rPr lang="en-US" sz="2400" dirty="0" err="1">
                <a:solidFill>
                  <a:srgbClr val="FFFFFF"/>
                </a:solidFill>
                <a:latin typeface="Arial"/>
                <a:cs typeface="Arial"/>
              </a:rPr>
              <a:t>Sawsan</a:t>
            </a:r>
            <a:r>
              <a:rPr lang="en-US" sz="2400" dirty="0">
                <a:solidFill>
                  <a:srgbClr val="FFFFFF"/>
                </a:solidFill>
                <a:latin typeface="Arial"/>
                <a:cs typeface="Arial"/>
              </a:rPr>
              <a:t> </a:t>
            </a:r>
            <a:r>
              <a:rPr lang="en-US" sz="2400" dirty="0" err="1" smtClean="0">
                <a:solidFill>
                  <a:srgbClr val="FFFFFF"/>
                </a:solidFill>
                <a:latin typeface="Arial"/>
                <a:cs typeface="Arial"/>
              </a:rPr>
              <a:t>AlHalawani</a:t>
            </a:r>
            <a:r>
              <a:rPr lang="en-US" sz="2400" dirty="0" smtClean="0">
                <a:solidFill>
                  <a:srgbClr val="FFFFFF"/>
                </a:solidFill>
                <a:latin typeface="Arial"/>
                <a:cs typeface="Arial"/>
              </a:rPr>
              <a:t>  </a:t>
            </a:r>
          </a:p>
          <a:p>
            <a:pPr algn="l"/>
            <a:r>
              <a:rPr lang="en-US" sz="2400" dirty="0" smtClean="0">
                <a:solidFill>
                  <a:srgbClr val="FFFFFF"/>
                </a:solidFill>
                <a:latin typeface="Arial"/>
                <a:cs typeface="Arial"/>
              </a:rPr>
              <a:t>Yong-Liang Yang  </a:t>
            </a:r>
          </a:p>
          <a:p>
            <a:pPr algn="l"/>
            <a:r>
              <a:rPr lang="en-US" sz="2400" dirty="0" smtClean="0">
                <a:solidFill>
                  <a:srgbClr val="FFFFFF"/>
                </a:solidFill>
                <a:latin typeface="Arial"/>
                <a:cs typeface="Arial"/>
              </a:rPr>
              <a:t>Han Liu</a:t>
            </a:r>
          </a:p>
          <a:p>
            <a:pPr algn="l"/>
            <a:r>
              <a:rPr lang="en-US" sz="2400" dirty="0" err="1">
                <a:solidFill>
                  <a:srgbClr val="FFFFFF"/>
                </a:solidFill>
                <a:latin typeface="Arial"/>
                <a:cs typeface="Arial"/>
              </a:rPr>
              <a:t>Niloy</a:t>
            </a:r>
            <a:r>
              <a:rPr lang="en-US" sz="2400" dirty="0">
                <a:solidFill>
                  <a:srgbClr val="FFFFFF"/>
                </a:solidFill>
                <a:latin typeface="Arial"/>
                <a:cs typeface="Arial"/>
              </a:rPr>
              <a:t> J. </a:t>
            </a:r>
            <a:r>
              <a:rPr lang="en-US" sz="2400" dirty="0" err="1" smtClean="0">
                <a:solidFill>
                  <a:srgbClr val="FFFFFF"/>
                </a:solidFill>
                <a:latin typeface="Arial"/>
                <a:cs typeface="Arial"/>
              </a:rPr>
              <a:t>Mitra</a:t>
            </a:r>
            <a:r>
              <a:rPr lang="en-US" sz="2400" dirty="0" smtClean="0">
                <a:solidFill>
                  <a:srgbClr val="FFFFFF"/>
                </a:solidFill>
                <a:latin typeface="Arial"/>
                <a:cs typeface="Arial"/>
              </a:rPr>
              <a:t> </a:t>
            </a:r>
            <a:r>
              <a:rPr lang="en-US" sz="2400" dirty="0">
                <a:solidFill>
                  <a:srgbClr val="FFFFFF"/>
                </a:solidFill>
                <a:latin typeface="Arial"/>
                <a:cs typeface="Arial"/>
              </a:rPr>
              <a:t>	</a:t>
            </a:r>
          </a:p>
          <a:p>
            <a:pPr algn="l"/>
            <a:endParaRPr lang="en-US" sz="2400" dirty="0"/>
          </a:p>
        </p:txBody>
      </p:sp>
      <p:sp>
        <p:nvSpPr>
          <p:cNvPr id="8" name="TextBox 7"/>
          <p:cNvSpPr txBox="1"/>
          <p:nvPr/>
        </p:nvSpPr>
        <p:spPr>
          <a:xfrm>
            <a:off x="6722046" y="3756552"/>
            <a:ext cx="184731" cy="1938992"/>
          </a:xfrm>
          <a:prstGeom prst="rect">
            <a:avLst/>
          </a:prstGeom>
          <a:noFill/>
        </p:spPr>
        <p:txBody>
          <a:bodyPr wrap="none" rtlCol="0">
            <a:spAutoFit/>
          </a:bodyPr>
          <a:lstStyle/>
          <a:p>
            <a:endParaRPr lang="en-US" sz="2400" dirty="0">
              <a:solidFill>
                <a:srgbClr val="FFFFFF"/>
              </a:solidFill>
              <a:latin typeface="Arial"/>
              <a:cs typeface="Arial"/>
            </a:endParaRPr>
          </a:p>
          <a:p>
            <a:endParaRPr lang="en-US" sz="2400" dirty="0" smtClean="0">
              <a:solidFill>
                <a:srgbClr val="FFFFFF"/>
              </a:solidFill>
              <a:latin typeface="Arial"/>
              <a:cs typeface="Arial"/>
            </a:endParaRPr>
          </a:p>
          <a:p>
            <a:endParaRPr lang="en-US" sz="2400" dirty="0">
              <a:solidFill>
                <a:srgbClr val="FFFFFF"/>
              </a:solidFill>
              <a:latin typeface="Arial"/>
              <a:cs typeface="Arial"/>
            </a:endParaRPr>
          </a:p>
          <a:p>
            <a:endParaRPr lang="en-US" sz="2400" dirty="0" smtClean="0">
              <a:solidFill>
                <a:srgbClr val="FFFFFF"/>
              </a:solidFill>
              <a:latin typeface="Arial"/>
              <a:cs typeface="Arial"/>
            </a:endParaRPr>
          </a:p>
          <a:p>
            <a:endParaRPr lang="en-US" sz="2400" dirty="0">
              <a:solidFill>
                <a:srgbClr val="FFFFFF"/>
              </a:solidFill>
              <a:latin typeface="Arial"/>
              <a:cs typeface="Arial"/>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1493" y="4170771"/>
            <a:ext cx="1421520" cy="42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472" y="2819400"/>
            <a:ext cx="1025162" cy="108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410890"/>
      </p:ext>
    </p:extLst>
  </p:cSld>
  <p:clrMapOvr>
    <a:masterClrMapping/>
  </p:clrMapOvr>
  <mc:AlternateContent xmlns:mc="http://schemas.openxmlformats.org/markup-compatibility/2006" xmlns:p14="http://schemas.microsoft.com/office/powerpoint/2010/main">
    <mc:Choice Requires="p14">
      <p:transition spd="med" p14:dur="700" advTm="24115">
        <p:fade/>
      </p:transition>
    </mc:Choice>
    <mc:Fallback xmlns="">
      <p:transition spd="med" advTm="24115">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8" name="Rectangle 7"/>
          <p:cNvSpPr/>
          <p:nvPr/>
        </p:nvSpPr>
        <p:spPr>
          <a:xfrm>
            <a:off x="3122039" y="1611868"/>
            <a:ext cx="2177327" cy="369332"/>
          </a:xfrm>
          <a:prstGeom prst="rect">
            <a:avLst/>
          </a:prstGeom>
        </p:spPr>
        <p:txBody>
          <a:bodyPr wrap="none">
            <a:spAutoFit/>
          </a:bodyPr>
          <a:lstStyle/>
          <a:p>
            <a:r>
              <a:rPr lang="en-US" b="1" dirty="0" smtClean="0"/>
              <a:t>Procedural Modeling</a:t>
            </a:r>
            <a:endParaRPr lang="en-US" b="1"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 y="4572000"/>
            <a:ext cx="2088292" cy="156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4" name="TextBox 3"/>
          <p:cNvSpPr txBox="1"/>
          <p:nvPr/>
        </p:nvSpPr>
        <p:spPr>
          <a:xfrm>
            <a:off x="576053" y="6139521"/>
            <a:ext cx="1932645" cy="369332"/>
          </a:xfrm>
          <a:prstGeom prst="rect">
            <a:avLst/>
          </a:prstGeom>
          <a:noFill/>
        </p:spPr>
        <p:txBody>
          <a:bodyPr wrap="none" rtlCol="0">
            <a:spAutoFit/>
          </a:bodyPr>
          <a:lstStyle/>
          <a:p>
            <a:r>
              <a:rPr lang="en-US" dirty="0" err="1" smtClean="0">
                <a:solidFill>
                  <a:schemeClr val="tx1">
                    <a:lumMod val="65000"/>
                    <a:lumOff val="35000"/>
                  </a:schemeClr>
                </a:solidFill>
              </a:rPr>
              <a:t>Snavely</a:t>
            </a:r>
            <a:r>
              <a:rPr lang="en-US" dirty="0" smtClean="0">
                <a:solidFill>
                  <a:schemeClr val="tx1">
                    <a:lumMod val="65000"/>
                    <a:lumOff val="35000"/>
                  </a:schemeClr>
                </a:solidFill>
              </a:rPr>
              <a:t> et al. 2006</a:t>
            </a:r>
            <a:endParaRPr lang="en-US" dirty="0">
              <a:solidFill>
                <a:schemeClr val="tx1">
                  <a:lumMod val="65000"/>
                  <a:lumOff val="35000"/>
                </a:schemeClr>
              </a:solidFill>
            </a:endParaRP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968" y="2018959"/>
            <a:ext cx="2084832" cy="113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2994" y="3166000"/>
            <a:ext cx="1873783" cy="369332"/>
          </a:xfrm>
          <a:prstGeom prst="rect">
            <a:avLst/>
          </a:prstGeom>
          <a:noFill/>
        </p:spPr>
        <p:txBody>
          <a:bodyPr wrap="none" rtlCol="0">
            <a:spAutoFit/>
          </a:bodyPr>
          <a:lstStyle/>
          <a:p>
            <a:r>
              <a:rPr lang="en-US" dirty="0" err="1" smtClean="0">
                <a:solidFill>
                  <a:schemeClr val="tx1">
                    <a:lumMod val="65000"/>
                    <a:lumOff val="35000"/>
                  </a:schemeClr>
                </a:solidFill>
              </a:rPr>
              <a:t>Wonka</a:t>
            </a:r>
            <a:r>
              <a:rPr lang="en-US" dirty="0" smtClean="0">
                <a:solidFill>
                  <a:schemeClr val="tx1">
                    <a:lumMod val="65000"/>
                    <a:lumOff val="35000"/>
                  </a:schemeClr>
                </a:solidFill>
              </a:rPr>
              <a:t> et al. 2003</a:t>
            </a:r>
            <a:endParaRPr lang="en-US" dirty="0">
              <a:solidFill>
                <a:schemeClr val="tx1">
                  <a:lumMod val="65000"/>
                  <a:lumOff val="35000"/>
                </a:schemeClr>
              </a:solidFill>
            </a:endParaRPr>
          </a:p>
        </p:txBody>
      </p:sp>
      <p:sp>
        <p:nvSpPr>
          <p:cNvPr id="14" name="Footer Placeholder 5"/>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11081">
        <p:fade/>
      </p:transition>
    </mc:Choice>
    <mc:Fallback xmlns="">
      <p:transition spd="med" advTm="11081">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8" name="Rectangle 7"/>
          <p:cNvSpPr/>
          <p:nvPr/>
        </p:nvSpPr>
        <p:spPr>
          <a:xfrm>
            <a:off x="3122039" y="1611868"/>
            <a:ext cx="2177327" cy="369332"/>
          </a:xfrm>
          <a:prstGeom prst="rect">
            <a:avLst/>
          </a:prstGeom>
        </p:spPr>
        <p:txBody>
          <a:bodyPr wrap="none">
            <a:spAutoFit/>
          </a:bodyPr>
          <a:lstStyle/>
          <a:p>
            <a:r>
              <a:rPr lang="en-US" b="1" dirty="0" smtClean="0"/>
              <a:t>Procedural Modeling</a:t>
            </a:r>
            <a:endParaRPr lang="en-US" b="1"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 y="4572000"/>
            <a:ext cx="2088292" cy="156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4" name="TextBox 3"/>
          <p:cNvSpPr txBox="1"/>
          <p:nvPr/>
        </p:nvSpPr>
        <p:spPr>
          <a:xfrm>
            <a:off x="576053" y="6139521"/>
            <a:ext cx="1932645" cy="369332"/>
          </a:xfrm>
          <a:prstGeom prst="rect">
            <a:avLst/>
          </a:prstGeom>
          <a:noFill/>
        </p:spPr>
        <p:txBody>
          <a:bodyPr wrap="none" rtlCol="0">
            <a:spAutoFit/>
          </a:bodyPr>
          <a:lstStyle/>
          <a:p>
            <a:r>
              <a:rPr lang="en-US" dirty="0" err="1" smtClean="0">
                <a:solidFill>
                  <a:schemeClr val="tx1">
                    <a:lumMod val="65000"/>
                    <a:lumOff val="35000"/>
                  </a:schemeClr>
                </a:solidFill>
              </a:rPr>
              <a:t>Snavely</a:t>
            </a:r>
            <a:r>
              <a:rPr lang="en-US" dirty="0" smtClean="0">
                <a:solidFill>
                  <a:schemeClr val="tx1">
                    <a:lumMod val="65000"/>
                    <a:lumOff val="35000"/>
                  </a:schemeClr>
                </a:solidFill>
              </a:rPr>
              <a:t> et al. 2006</a:t>
            </a:r>
            <a:endParaRPr lang="en-US" dirty="0">
              <a:solidFill>
                <a:schemeClr val="tx1">
                  <a:lumMod val="65000"/>
                  <a:lumOff val="35000"/>
                </a:schemeClr>
              </a:solidFill>
            </a:endParaRP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968" y="2018959"/>
            <a:ext cx="2084832" cy="113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2994" y="3166000"/>
            <a:ext cx="1873783" cy="369332"/>
          </a:xfrm>
          <a:prstGeom prst="rect">
            <a:avLst/>
          </a:prstGeom>
          <a:noFill/>
        </p:spPr>
        <p:txBody>
          <a:bodyPr wrap="none" rtlCol="0">
            <a:spAutoFit/>
          </a:bodyPr>
          <a:lstStyle/>
          <a:p>
            <a:r>
              <a:rPr lang="en-US" dirty="0" err="1" smtClean="0">
                <a:solidFill>
                  <a:schemeClr val="tx1">
                    <a:lumMod val="65000"/>
                    <a:lumOff val="35000"/>
                  </a:schemeClr>
                </a:solidFill>
              </a:rPr>
              <a:t>Wonka</a:t>
            </a:r>
            <a:r>
              <a:rPr lang="en-US" dirty="0" smtClean="0">
                <a:solidFill>
                  <a:schemeClr val="tx1">
                    <a:lumMod val="65000"/>
                    <a:lumOff val="35000"/>
                  </a:schemeClr>
                </a:solidFill>
              </a:rPr>
              <a:t> et al. 2003</a:t>
            </a:r>
            <a:endParaRPr lang="en-US" dirty="0">
              <a:solidFill>
                <a:schemeClr val="tx1">
                  <a:lumMod val="65000"/>
                  <a:lumOff val="35000"/>
                </a:schemeClr>
              </a:solidFill>
            </a:endParaRPr>
          </a:p>
        </p:txBody>
      </p:sp>
      <p:pic>
        <p:nvPicPr>
          <p:cNvPr id="717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692" y="3771820"/>
            <a:ext cx="1354955" cy="230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61970" y="6183868"/>
            <a:ext cx="2095830" cy="369332"/>
          </a:xfrm>
          <a:prstGeom prst="rect">
            <a:avLst/>
          </a:prstGeom>
          <a:noFill/>
        </p:spPr>
        <p:txBody>
          <a:bodyPr wrap="none" rtlCol="0">
            <a:spAutoFit/>
          </a:bodyPr>
          <a:lstStyle/>
          <a:p>
            <a:r>
              <a:rPr lang="en-US" dirty="0" err="1" smtClean="0">
                <a:solidFill>
                  <a:schemeClr val="tx1">
                    <a:lumMod val="65000"/>
                    <a:lumOff val="35000"/>
                  </a:schemeClr>
                </a:solidFill>
              </a:rPr>
              <a:t>Musialski</a:t>
            </a:r>
            <a:r>
              <a:rPr lang="en-US" dirty="0">
                <a:solidFill>
                  <a:schemeClr val="tx1">
                    <a:lumMod val="65000"/>
                    <a:lumOff val="35000"/>
                  </a:schemeClr>
                </a:solidFill>
              </a:rPr>
              <a:t> </a:t>
            </a:r>
            <a:r>
              <a:rPr lang="en-US" dirty="0" smtClean="0">
                <a:solidFill>
                  <a:schemeClr val="tx1">
                    <a:lumMod val="65000"/>
                    <a:lumOff val="35000"/>
                  </a:schemeClr>
                </a:solidFill>
              </a:rPr>
              <a:t>et al. 2012</a:t>
            </a:r>
            <a:endParaRPr lang="en-US" dirty="0">
              <a:solidFill>
                <a:schemeClr val="tx1">
                  <a:lumMod val="65000"/>
                  <a:lumOff val="35000"/>
                </a:schemeClr>
              </a:solidFill>
            </a:endParaRPr>
          </a:p>
        </p:txBody>
      </p:sp>
      <p:sp>
        <p:nvSpPr>
          <p:cNvPr id="16" name="Footer Placeholder 5"/>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6588">
        <p:fade/>
      </p:transition>
    </mc:Choice>
    <mc:Fallback xmlns="">
      <p:transition spd="med" advTm="6588">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8" name="Rectangle 7"/>
          <p:cNvSpPr/>
          <p:nvPr/>
        </p:nvSpPr>
        <p:spPr>
          <a:xfrm>
            <a:off x="3122039" y="1611868"/>
            <a:ext cx="2177327" cy="369332"/>
          </a:xfrm>
          <a:prstGeom prst="rect">
            <a:avLst/>
          </a:prstGeom>
        </p:spPr>
        <p:txBody>
          <a:bodyPr wrap="none">
            <a:spAutoFit/>
          </a:bodyPr>
          <a:lstStyle/>
          <a:p>
            <a:r>
              <a:rPr lang="en-US" b="1" dirty="0" smtClean="0"/>
              <a:t>Procedural Modeling</a:t>
            </a:r>
            <a:endParaRPr lang="en-US" b="1"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sp>
        <p:nvSpPr>
          <p:cNvPr id="11" name="Rectangle 10"/>
          <p:cNvSpPr/>
          <p:nvPr/>
        </p:nvSpPr>
        <p:spPr>
          <a:xfrm>
            <a:off x="6025179" y="1598424"/>
            <a:ext cx="2406877" cy="369332"/>
          </a:xfrm>
          <a:prstGeom prst="rect">
            <a:avLst/>
          </a:prstGeom>
        </p:spPr>
        <p:txBody>
          <a:bodyPr wrap="none">
            <a:spAutoFit/>
          </a:bodyPr>
          <a:lstStyle/>
          <a:p>
            <a:r>
              <a:rPr lang="en-US" b="1" dirty="0"/>
              <a:t>3D </a:t>
            </a:r>
            <a:r>
              <a:rPr lang="en-US" b="1" dirty="0" smtClean="0"/>
              <a:t>Geometry </a:t>
            </a:r>
            <a:r>
              <a:rPr lang="en-US" b="1" dirty="0"/>
              <a:t>S</a:t>
            </a:r>
            <a:r>
              <a:rPr lang="en-US" b="1" dirty="0" smtClean="0"/>
              <a:t>ynthesis</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 y="4572000"/>
            <a:ext cx="2088292" cy="156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4" name="TextBox 3"/>
          <p:cNvSpPr txBox="1"/>
          <p:nvPr/>
        </p:nvSpPr>
        <p:spPr>
          <a:xfrm>
            <a:off x="576053" y="6139521"/>
            <a:ext cx="1932645" cy="369332"/>
          </a:xfrm>
          <a:prstGeom prst="rect">
            <a:avLst/>
          </a:prstGeom>
          <a:noFill/>
        </p:spPr>
        <p:txBody>
          <a:bodyPr wrap="none" rtlCol="0">
            <a:spAutoFit/>
          </a:bodyPr>
          <a:lstStyle/>
          <a:p>
            <a:r>
              <a:rPr lang="en-US" dirty="0" err="1" smtClean="0">
                <a:solidFill>
                  <a:schemeClr val="tx1">
                    <a:lumMod val="65000"/>
                    <a:lumOff val="35000"/>
                  </a:schemeClr>
                </a:solidFill>
              </a:rPr>
              <a:t>Snavely</a:t>
            </a:r>
            <a:r>
              <a:rPr lang="en-US" dirty="0" smtClean="0">
                <a:solidFill>
                  <a:schemeClr val="tx1">
                    <a:lumMod val="65000"/>
                    <a:lumOff val="35000"/>
                  </a:schemeClr>
                </a:solidFill>
              </a:rPr>
              <a:t> et al. 2006</a:t>
            </a:r>
            <a:endParaRPr lang="en-US" dirty="0">
              <a:solidFill>
                <a:schemeClr val="tx1">
                  <a:lumMod val="65000"/>
                  <a:lumOff val="35000"/>
                </a:schemeClr>
              </a:solidFill>
            </a:endParaRP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968" y="2018959"/>
            <a:ext cx="2084832" cy="113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2994" y="3166000"/>
            <a:ext cx="1873783" cy="369332"/>
          </a:xfrm>
          <a:prstGeom prst="rect">
            <a:avLst/>
          </a:prstGeom>
          <a:noFill/>
        </p:spPr>
        <p:txBody>
          <a:bodyPr wrap="none" rtlCol="0">
            <a:spAutoFit/>
          </a:bodyPr>
          <a:lstStyle/>
          <a:p>
            <a:r>
              <a:rPr lang="en-US" dirty="0" err="1" smtClean="0">
                <a:solidFill>
                  <a:schemeClr val="tx1">
                    <a:lumMod val="65000"/>
                    <a:lumOff val="35000"/>
                  </a:schemeClr>
                </a:solidFill>
              </a:rPr>
              <a:t>Wonka</a:t>
            </a:r>
            <a:r>
              <a:rPr lang="en-US" dirty="0" smtClean="0">
                <a:solidFill>
                  <a:schemeClr val="tx1">
                    <a:lumMod val="65000"/>
                    <a:lumOff val="35000"/>
                  </a:schemeClr>
                </a:solidFill>
              </a:rPr>
              <a:t> et al. 2003</a:t>
            </a:r>
            <a:endParaRPr lang="en-US" dirty="0">
              <a:solidFill>
                <a:schemeClr val="tx1">
                  <a:lumMod val="65000"/>
                  <a:lumOff val="35000"/>
                </a:schemeClr>
              </a:solidFill>
            </a:endParaRPr>
          </a:p>
        </p:txBody>
      </p:sp>
      <p:pic>
        <p:nvPicPr>
          <p:cNvPr id="717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692" y="3771820"/>
            <a:ext cx="1354955" cy="230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61970" y="6183868"/>
            <a:ext cx="2095830" cy="369332"/>
          </a:xfrm>
          <a:prstGeom prst="rect">
            <a:avLst/>
          </a:prstGeom>
          <a:noFill/>
        </p:spPr>
        <p:txBody>
          <a:bodyPr wrap="none" rtlCol="0">
            <a:spAutoFit/>
          </a:bodyPr>
          <a:lstStyle/>
          <a:p>
            <a:r>
              <a:rPr lang="en-US" dirty="0" err="1" smtClean="0">
                <a:solidFill>
                  <a:schemeClr val="tx1">
                    <a:lumMod val="65000"/>
                    <a:lumOff val="35000"/>
                  </a:schemeClr>
                </a:solidFill>
              </a:rPr>
              <a:t>Musialski</a:t>
            </a:r>
            <a:r>
              <a:rPr lang="en-US" dirty="0">
                <a:solidFill>
                  <a:schemeClr val="tx1">
                    <a:lumMod val="65000"/>
                    <a:lumOff val="35000"/>
                  </a:schemeClr>
                </a:solidFill>
              </a:rPr>
              <a:t> </a:t>
            </a:r>
            <a:r>
              <a:rPr lang="en-US" dirty="0" smtClean="0">
                <a:solidFill>
                  <a:schemeClr val="tx1">
                    <a:lumMod val="65000"/>
                    <a:lumOff val="35000"/>
                  </a:schemeClr>
                </a:solidFill>
              </a:rPr>
              <a:t>et al. 2012</a:t>
            </a:r>
            <a:endParaRPr lang="en-US" dirty="0">
              <a:solidFill>
                <a:schemeClr val="tx1">
                  <a:lumMod val="65000"/>
                  <a:lumOff val="35000"/>
                </a:schemeClr>
              </a:solidFill>
            </a:endParaRP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841" y="1905000"/>
            <a:ext cx="1129544" cy="199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967756"/>
            <a:ext cx="1199652" cy="207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712121" y="4013768"/>
            <a:ext cx="1374479" cy="369332"/>
          </a:xfrm>
          <a:prstGeom prst="rect">
            <a:avLst/>
          </a:prstGeom>
          <a:noFill/>
        </p:spPr>
        <p:txBody>
          <a:bodyPr wrap="none" rtlCol="0">
            <a:spAutoFit/>
          </a:bodyPr>
          <a:lstStyle/>
          <a:p>
            <a:r>
              <a:rPr lang="en-US" dirty="0" smtClean="0">
                <a:solidFill>
                  <a:schemeClr val="tx1">
                    <a:lumMod val="65000"/>
                    <a:lumOff val="35000"/>
                  </a:schemeClr>
                </a:solidFill>
              </a:rPr>
              <a:t>Li et al. 2011</a:t>
            </a:r>
            <a:endParaRPr lang="en-US" dirty="0">
              <a:solidFill>
                <a:schemeClr val="tx1">
                  <a:lumMod val="65000"/>
                  <a:lumOff val="35000"/>
                </a:schemeClr>
              </a:solidFill>
            </a:endParaRPr>
          </a:p>
        </p:txBody>
      </p:sp>
      <p:sp>
        <p:nvSpPr>
          <p:cNvPr id="26" name="TextBox 25"/>
          <p:cNvSpPr txBox="1"/>
          <p:nvPr/>
        </p:nvSpPr>
        <p:spPr>
          <a:xfrm>
            <a:off x="7139264" y="4013768"/>
            <a:ext cx="1850699" cy="369332"/>
          </a:xfrm>
          <a:prstGeom prst="rect">
            <a:avLst/>
          </a:prstGeom>
          <a:noFill/>
        </p:spPr>
        <p:txBody>
          <a:bodyPr wrap="none" rtlCol="0">
            <a:spAutoFit/>
          </a:bodyPr>
          <a:lstStyle/>
          <a:p>
            <a:r>
              <a:rPr lang="en-US" dirty="0" err="1" smtClean="0">
                <a:solidFill>
                  <a:schemeClr val="tx1">
                    <a:lumMod val="65000"/>
                    <a:lumOff val="35000"/>
                  </a:schemeClr>
                </a:solidFill>
              </a:rPr>
              <a:t>Ceylan</a:t>
            </a:r>
            <a:r>
              <a:rPr lang="en-US" dirty="0" smtClean="0">
                <a:solidFill>
                  <a:schemeClr val="tx1">
                    <a:lumMod val="65000"/>
                    <a:lumOff val="35000"/>
                  </a:schemeClr>
                </a:solidFill>
              </a:rPr>
              <a:t> et al. 2012</a:t>
            </a:r>
            <a:endParaRPr lang="en-US" dirty="0">
              <a:solidFill>
                <a:schemeClr val="tx1">
                  <a:lumMod val="65000"/>
                  <a:lumOff val="35000"/>
                </a:schemeClr>
              </a:solidFill>
            </a:endParaRPr>
          </a:p>
        </p:txBody>
      </p:sp>
      <p:sp>
        <p:nvSpPr>
          <p:cNvPr id="12" name="Footer Placeholder 11"/>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9507">
        <p:fade/>
      </p:transition>
    </mc:Choice>
    <mc:Fallback xmlns="">
      <p:transition spd="med" advTm="9507">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8" name="Rectangle 7"/>
          <p:cNvSpPr/>
          <p:nvPr/>
        </p:nvSpPr>
        <p:spPr>
          <a:xfrm>
            <a:off x="3122039" y="1611868"/>
            <a:ext cx="2177327" cy="369332"/>
          </a:xfrm>
          <a:prstGeom prst="rect">
            <a:avLst/>
          </a:prstGeom>
        </p:spPr>
        <p:txBody>
          <a:bodyPr wrap="none">
            <a:spAutoFit/>
          </a:bodyPr>
          <a:lstStyle/>
          <a:p>
            <a:r>
              <a:rPr lang="en-US" b="1" dirty="0" smtClean="0"/>
              <a:t>Procedural Modeling</a:t>
            </a:r>
            <a:endParaRPr lang="en-US" b="1"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sp>
        <p:nvSpPr>
          <p:cNvPr id="11" name="Rectangle 10"/>
          <p:cNvSpPr/>
          <p:nvPr/>
        </p:nvSpPr>
        <p:spPr>
          <a:xfrm>
            <a:off x="6025179" y="1598424"/>
            <a:ext cx="2406877" cy="369332"/>
          </a:xfrm>
          <a:prstGeom prst="rect">
            <a:avLst/>
          </a:prstGeom>
        </p:spPr>
        <p:txBody>
          <a:bodyPr wrap="none">
            <a:spAutoFit/>
          </a:bodyPr>
          <a:lstStyle/>
          <a:p>
            <a:r>
              <a:rPr lang="en-US" b="1" dirty="0"/>
              <a:t>3D </a:t>
            </a:r>
            <a:r>
              <a:rPr lang="en-US" b="1" dirty="0" smtClean="0"/>
              <a:t>Geometry </a:t>
            </a:r>
            <a:r>
              <a:rPr lang="en-US" b="1" dirty="0"/>
              <a:t>S</a:t>
            </a:r>
            <a:r>
              <a:rPr lang="en-US" b="1" dirty="0" smtClean="0"/>
              <a:t>ynthesis</a:t>
            </a:r>
            <a:endParaRPr lang="en-US" b="1" dirty="0"/>
          </a:p>
        </p:txBody>
      </p:sp>
      <p:sp>
        <p:nvSpPr>
          <p:cNvPr id="12" name="Rectangle 11"/>
          <p:cNvSpPr/>
          <p:nvPr/>
        </p:nvSpPr>
        <p:spPr>
          <a:xfrm>
            <a:off x="6174258" y="4355068"/>
            <a:ext cx="2072234" cy="369332"/>
          </a:xfrm>
          <a:prstGeom prst="rect">
            <a:avLst/>
          </a:prstGeom>
        </p:spPr>
        <p:txBody>
          <a:bodyPr wrap="none">
            <a:spAutoFit/>
          </a:bodyPr>
          <a:lstStyle/>
          <a:p>
            <a:r>
              <a:rPr lang="en-US" b="1" dirty="0"/>
              <a:t>Facade </a:t>
            </a:r>
            <a:r>
              <a:rPr lang="en-US" b="1" dirty="0" smtClean="0"/>
              <a:t>Annotations</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 y="4572000"/>
            <a:ext cx="2088292" cy="156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4" name="TextBox 3"/>
          <p:cNvSpPr txBox="1"/>
          <p:nvPr/>
        </p:nvSpPr>
        <p:spPr>
          <a:xfrm>
            <a:off x="576053" y="6139521"/>
            <a:ext cx="1932645" cy="369332"/>
          </a:xfrm>
          <a:prstGeom prst="rect">
            <a:avLst/>
          </a:prstGeom>
          <a:noFill/>
        </p:spPr>
        <p:txBody>
          <a:bodyPr wrap="none" rtlCol="0">
            <a:spAutoFit/>
          </a:bodyPr>
          <a:lstStyle/>
          <a:p>
            <a:r>
              <a:rPr lang="en-US" dirty="0" err="1" smtClean="0">
                <a:solidFill>
                  <a:schemeClr val="tx1">
                    <a:lumMod val="65000"/>
                    <a:lumOff val="35000"/>
                  </a:schemeClr>
                </a:solidFill>
              </a:rPr>
              <a:t>Snavely</a:t>
            </a:r>
            <a:r>
              <a:rPr lang="en-US" dirty="0" smtClean="0">
                <a:solidFill>
                  <a:schemeClr val="tx1">
                    <a:lumMod val="65000"/>
                    <a:lumOff val="35000"/>
                  </a:schemeClr>
                </a:solidFill>
              </a:rPr>
              <a:t> et al. 2006</a:t>
            </a:r>
            <a:endParaRPr lang="en-US" dirty="0">
              <a:solidFill>
                <a:schemeClr val="tx1">
                  <a:lumMod val="65000"/>
                  <a:lumOff val="35000"/>
                </a:schemeClr>
              </a:solidFill>
            </a:endParaRP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968" y="2018959"/>
            <a:ext cx="2084832" cy="113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2994" y="3166000"/>
            <a:ext cx="1873783" cy="369332"/>
          </a:xfrm>
          <a:prstGeom prst="rect">
            <a:avLst/>
          </a:prstGeom>
          <a:noFill/>
        </p:spPr>
        <p:txBody>
          <a:bodyPr wrap="none" rtlCol="0">
            <a:spAutoFit/>
          </a:bodyPr>
          <a:lstStyle/>
          <a:p>
            <a:r>
              <a:rPr lang="en-US" dirty="0" err="1" smtClean="0">
                <a:solidFill>
                  <a:schemeClr val="tx1">
                    <a:lumMod val="65000"/>
                    <a:lumOff val="35000"/>
                  </a:schemeClr>
                </a:solidFill>
              </a:rPr>
              <a:t>Wonka</a:t>
            </a:r>
            <a:r>
              <a:rPr lang="en-US" dirty="0" smtClean="0">
                <a:solidFill>
                  <a:schemeClr val="tx1">
                    <a:lumMod val="65000"/>
                    <a:lumOff val="35000"/>
                  </a:schemeClr>
                </a:solidFill>
              </a:rPr>
              <a:t> et al. 2003</a:t>
            </a:r>
            <a:endParaRPr lang="en-US" dirty="0">
              <a:solidFill>
                <a:schemeClr val="tx1">
                  <a:lumMod val="65000"/>
                  <a:lumOff val="35000"/>
                </a:schemeClr>
              </a:solidFill>
            </a:endParaRPr>
          </a:p>
        </p:txBody>
      </p:sp>
      <p:pic>
        <p:nvPicPr>
          <p:cNvPr id="717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692" y="3771820"/>
            <a:ext cx="1354955" cy="230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61970" y="6183868"/>
            <a:ext cx="2095830" cy="369332"/>
          </a:xfrm>
          <a:prstGeom prst="rect">
            <a:avLst/>
          </a:prstGeom>
          <a:noFill/>
        </p:spPr>
        <p:txBody>
          <a:bodyPr wrap="none" rtlCol="0">
            <a:spAutoFit/>
          </a:bodyPr>
          <a:lstStyle/>
          <a:p>
            <a:r>
              <a:rPr lang="en-US" dirty="0" err="1" smtClean="0">
                <a:solidFill>
                  <a:schemeClr val="tx1">
                    <a:lumMod val="65000"/>
                    <a:lumOff val="35000"/>
                  </a:schemeClr>
                </a:solidFill>
              </a:rPr>
              <a:t>Musialski</a:t>
            </a:r>
            <a:r>
              <a:rPr lang="en-US" dirty="0">
                <a:solidFill>
                  <a:schemeClr val="tx1">
                    <a:lumMod val="65000"/>
                    <a:lumOff val="35000"/>
                  </a:schemeClr>
                </a:solidFill>
              </a:rPr>
              <a:t> </a:t>
            </a:r>
            <a:r>
              <a:rPr lang="en-US" dirty="0" smtClean="0">
                <a:solidFill>
                  <a:schemeClr val="tx1">
                    <a:lumMod val="65000"/>
                    <a:lumOff val="35000"/>
                  </a:schemeClr>
                </a:solidFill>
              </a:rPr>
              <a:t>et al. 2012</a:t>
            </a:r>
            <a:endParaRPr lang="en-US" dirty="0">
              <a:solidFill>
                <a:schemeClr val="tx1">
                  <a:lumMod val="65000"/>
                  <a:lumOff val="35000"/>
                </a:schemeClr>
              </a:solidFill>
            </a:endParaRPr>
          </a:p>
        </p:txBody>
      </p:sp>
      <p:sp>
        <p:nvSpPr>
          <p:cNvPr id="20" name="TextBox 19"/>
          <p:cNvSpPr txBox="1"/>
          <p:nvPr/>
        </p:nvSpPr>
        <p:spPr>
          <a:xfrm>
            <a:off x="5715000" y="6001021"/>
            <a:ext cx="1381212" cy="646331"/>
          </a:xfrm>
          <a:prstGeom prst="rect">
            <a:avLst/>
          </a:prstGeom>
          <a:noFill/>
        </p:spPr>
        <p:txBody>
          <a:bodyPr wrap="none" rtlCol="0">
            <a:spAutoFit/>
          </a:bodyPr>
          <a:lstStyle/>
          <a:p>
            <a:r>
              <a:rPr lang="en-US" dirty="0" err="1" smtClean="0">
                <a:solidFill>
                  <a:schemeClr val="tx1">
                    <a:lumMod val="65000"/>
                    <a:lumOff val="35000"/>
                  </a:schemeClr>
                </a:solidFill>
              </a:rPr>
              <a:t>Teboul</a:t>
            </a:r>
            <a:r>
              <a:rPr lang="en-US" dirty="0" smtClean="0">
                <a:solidFill>
                  <a:schemeClr val="tx1">
                    <a:lumMod val="65000"/>
                    <a:lumOff val="35000"/>
                  </a:schemeClr>
                </a:solidFill>
              </a:rPr>
              <a:t> </a:t>
            </a:r>
            <a:r>
              <a:rPr lang="en-US" dirty="0">
                <a:solidFill>
                  <a:schemeClr val="tx1">
                    <a:lumMod val="65000"/>
                    <a:lumOff val="35000"/>
                  </a:schemeClr>
                </a:solidFill>
              </a:rPr>
              <a:t>et al. </a:t>
            </a:r>
            <a:endParaRPr lang="en-US" dirty="0" smtClean="0">
              <a:solidFill>
                <a:schemeClr val="tx1">
                  <a:lumMod val="65000"/>
                  <a:lumOff val="35000"/>
                </a:schemeClr>
              </a:solidFill>
            </a:endParaRPr>
          </a:p>
          <a:p>
            <a:pPr algn="ctr"/>
            <a:r>
              <a:rPr lang="en-US" dirty="0" smtClean="0">
                <a:solidFill>
                  <a:schemeClr val="tx1">
                    <a:lumMod val="65000"/>
                    <a:lumOff val="35000"/>
                  </a:schemeClr>
                </a:solidFill>
              </a:rPr>
              <a:t>2011</a:t>
            </a:r>
            <a:endParaRPr lang="en-US" dirty="0">
              <a:solidFill>
                <a:schemeClr val="tx1">
                  <a:lumMod val="65000"/>
                  <a:lumOff val="35000"/>
                </a:schemeClr>
              </a:solidFill>
            </a:endParaRP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841" y="1905000"/>
            <a:ext cx="1129544" cy="199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967756"/>
            <a:ext cx="1199652" cy="207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712121" y="4013768"/>
            <a:ext cx="1374479" cy="369332"/>
          </a:xfrm>
          <a:prstGeom prst="rect">
            <a:avLst/>
          </a:prstGeom>
          <a:noFill/>
        </p:spPr>
        <p:txBody>
          <a:bodyPr wrap="none" rtlCol="0">
            <a:spAutoFit/>
          </a:bodyPr>
          <a:lstStyle/>
          <a:p>
            <a:r>
              <a:rPr lang="en-US" dirty="0" smtClean="0">
                <a:solidFill>
                  <a:schemeClr val="tx1">
                    <a:lumMod val="65000"/>
                    <a:lumOff val="35000"/>
                  </a:schemeClr>
                </a:solidFill>
              </a:rPr>
              <a:t>Li et al. 2011</a:t>
            </a:r>
            <a:endParaRPr lang="en-US" dirty="0">
              <a:solidFill>
                <a:schemeClr val="tx1">
                  <a:lumMod val="65000"/>
                  <a:lumOff val="35000"/>
                </a:schemeClr>
              </a:solidFill>
            </a:endParaRPr>
          </a:p>
        </p:txBody>
      </p:sp>
      <p:sp>
        <p:nvSpPr>
          <p:cNvPr id="26" name="TextBox 25"/>
          <p:cNvSpPr txBox="1"/>
          <p:nvPr/>
        </p:nvSpPr>
        <p:spPr>
          <a:xfrm>
            <a:off x="7139264" y="4013768"/>
            <a:ext cx="1850699" cy="369332"/>
          </a:xfrm>
          <a:prstGeom prst="rect">
            <a:avLst/>
          </a:prstGeom>
          <a:noFill/>
        </p:spPr>
        <p:txBody>
          <a:bodyPr wrap="none" rtlCol="0">
            <a:spAutoFit/>
          </a:bodyPr>
          <a:lstStyle/>
          <a:p>
            <a:r>
              <a:rPr lang="en-US" dirty="0" err="1" smtClean="0">
                <a:solidFill>
                  <a:schemeClr val="tx1">
                    <a:lumMod val="65000"/>
                    <a:lumOff val="35000"/>
                  </a:schemeClr>
                </a:solidFill>
              </a:rPr>
              <a:t>Ceylan</a:t>
            </a:r>
            <a:r>
              <a:rPr lang="en-US" dirty="0" smtClean="0">
                <a:solidFill>
                  <a:schemeClr val="tx1">
                    <a:lumMod val="65000"/>
                    <a:lumOff val="35000"/>
                  </a:schemeClr>
                </a:solidFill>
              </a:rPr>
              <a:t> et al. 2012</a:t>
            </a:r>
            <a:endParaRPr lang="en-US" dirty="0">
              <a:solidFill>
                <a:schemeClr val="tx1">
                  <a:lumMod val="65000"/>
                  <a:lumOff val="35000"/>
                </a:schemeClr>
              </a:solidFill>
            </a:endParaRPr>
          </a:p>
        </p:txBody>
      </p:sp>
      <p:pic>
        <p:nvPicPr>
          <p:cNvPr id="718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721" y="4757599"/>
            <a:ext cx="1232303"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oter Placeholder 12"/>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12380">
        <p:fade/>
      </p:transition>
    </mc:Choice>
    <mc:Fallback xmlns="">
      <p:transition spd="med" advTm="1238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8" name="Rectangle 7"/>
          <p:cNvSpPr/>
          <p:nvPr/>
        </p:nvSpPr>
        <p:spPr>
          <a:xfrm>
            <a:off x="3122039" y="1611868"/>
            <a:ext cx="2177327" cy="369332"/>
          </a:xfrm>
          <a:prstGeom prst="rect">
            <a:avLst/>
          </a:prstGeom>
        </p:spPr>
        <p:txBody>
          <a:bodyPr wrap="none">
            <a:spAutoFit/>
          </a:bodyPr>
          <a:lstStyle/>
          <a:p>
            <a:r>
              <a:rPr lang="en-US" b="1" dirty="0" smtClean="0"/>
              <a:t>Procedural Modeling</a:t>
            </a:r>
            <a:endParaRPr lang="en-US" b="1"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sp>
        <p:nvSpPr>
          <p:cNvPr id="11" name="Rectangle 10"/>
          <p:cNvSpPr/>
          <p:nvPr/>
        </p:nvSpPr>
        <p:spPr>
          <a:xfrm>
            <a:off x="6025179" y="1598424"/>
            <a:ext cx="2406877" cy="369332"/>
          </a:xfrm>
          <a:prstGeom prst="rect">
            <a:avLst/>
          </a:prstGeom>
        </p:spPr>
        <p:txBody>
          <a:bodyPr wrap="none">
            <a:spAutoFit/>
          </a:bodyPr>
          <a:lstStyle/>
          <a:p>
            <a:r>
              <a:rPr lang="en-US" b="1" dirty="0"/>
              <a:t>3D </a:t>
            </a:r>
            <a:r>
              <a:rPr lang="en-US" b="1" dirty="0" smtClean="0"/>
              <a:t>Geometry </a:t>
            </a:r>
            <a:r>
              <a:rPr lang="en-US" b="1" dirty="0"/>
              <a:t>S</a:t>
            </a:r>
            <a:r>
              <a:rPr lang="en-US" b="1" dirty="0" smtClean="0"/>
              <a:t>ynthesis</a:t>
            </a:r>
            <a:endParaRPr lang="en-US" b="1" dirty="0"/>
          </a:p>
        </p:txBody>
      </p:sp>
      <p:sp>
        <p:nvSpPr>
          <p:cNvPr id="12" name="Rectangle 11"/>
          <p:cNvSpPr/>
          <p:nvPr/>
        </p:nvSpPr>
        <p:spPr>
          <a:xfrm>
            <a:off x="6174258" y="4355068"/>
            <a:ext cx="2072234" cy="369332"/>
          </a:xfrm>
          <a:prstGeom prst="rect">
            <a:avLst/>
          </a:prstGeom>
        </p:spPr>
        <p:txBody>
          <a:bodyPr wrap="none">
            <a:spAutoFit/>
          </a:bodyPr>
          <a:lstStyle/>
          <a:p>
            <a:r>
              <a:rPr lang="en-US" b="1" dirty="0"/>
              <a:t>Facade </a:t>
            </a:r>
            <a:r>
              <a:rPr lang="en-US" b="1" dirty="0" smtClean="0"/>
              <a:t>Annotations</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 y="4572000"/>
            <a:ext cx="2088292" cy="156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4" name="TextBox 3"/>
          <p:cNvSpPr txBox="1"/>
          <p:nvPr/>
        </p:nvSpPr>
        <p:spPr>
          <a:xfrm>
            <a:off x="576053" y="6139521"/>
            <a:ext cx="1932645" cy="369332"/>
          </a:xfrm>
          <a:prstGeom prst="rect">
            <a:avLst/>
          </a:prstGeom>
          <a:noFill/>
        </p:spPr>
        <p:txBody>
          <a:bodyPr wrap="none" rtlCol="0">
            <a:spAutoFit/>
          </a:bodyPr>
          <a:lstStyle/>
          <a:p>
            <a:r>
              <a:rPr lang="en-US" dirty="0" err="1" smtClean="0">
                <a:solidFill>
                  <a:schemeClr val="tx1">
                    <a:lumMod val="65000"/>
                    <a:lumOff val="35000"/>
                  </a:schemeClr>
                </a:solidFill>
              </a:rPr>
              <a:t>Snavely</a:t>
            </a:r>
            <a:r>
              <a:rPr lang="en-US" dirty="0" smtClean="0">
                <a:solidFill>
                  <a:schemeClr val="tx1">
                    <a:lumMod val="65000"/>
                    <a:lumOff val="35000"/>
                  </a:schemeClr>
                </a:solidFill>
              </a:rPr>
              <a:t> et al. 2006</a:t>
            </a:r>
            <a:endParaRPr lang="en-US" dirty="0">
              <a:solidFill>
                <a:schemeClr val="tx1">
                  <a:lumMod val="65000"/>
                  <a:lumOff val="35000"/>
                </a:schemeClr>
              </a:solidFill>
            </a:endParaRP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968" y="2018959"/>
            <a:ext cx="2084832" cy="113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2994" y="3166000"/>
            <a:ext cx="1873783" cy="369332"/>
          </a:xfrm>
          <a:prstGeom prst="rect">
            <a:avLst/>
          </a:prstGeom>
          <a:noFill/>
        </p:spPr>
        <p:txBody>
          <a:bodyPr wrap="none" rtlCol="0">
            <a:spAutoFit/>
          </a:bodyPr>
          <a:lstStyle/>
          <a:p>
            <a:r>
              <a:rPr lang="en-US" dirty="0" err="1" smtClean="0">
                <a:solidFill>
                  <a:schemeClr val="tx1">
                    <a:lumMod val="65000"/>
                    <a:lumOff val="35000"/>
                  </a:schemeClr>
                </a:solidFill>
              </a:rPr>
              <a:t>Wonka</a:t>
            </a:r>
            <a:r>
              <a:rPr lang="en-US" dirty="0" smtClean="0">
                <a:solidFill>
                  <a:schemeClr val="tx1">
                    <a:lumMod val="65000"/>
                    <a:lumOff val="35000"/>
                  </a:schemeClr>
                </a:solidFill>
              </a:rPr>
              <a:t> et al. 2003</a:t>
            </a:r>
            <a:endParaRPr lang="en-US" dirty="0">
              <a:solidFill>
                <a:schemeClr val="tx1">
                  <a:lumMod val="65000"/>
                  <a:lumOff val="35000"/>
                </a:schemeClr>
              </a:solidFill>
            </a:endParaRPr>
          </a:p>
        </p:txBody>
      </p:sp>
      <p:pic>
        <p:nvPicPr>
          <p:cNvPr id="717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692" y="3771820"/>
            <a:ext cx="1354955" cy="230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61970" y="6183868"/>
            <a:ext cx="2095830" cy="369332"/>
          </a:xfrm>
          <a:prstGeom prst="rect">
            <a:avLst/>
          </a:prstGeom>
          <a:noFill/>
        </p:spPr>
        <p:txBody>
          <a:bodyPr wrap="none" rtlCol="0">
            <a:spAutoFit/>
          </a:bodyPr>
          <a:lstStyle/>
          <a:p>
            <a:r>
              <a:rPr lang="en-US" dirty="0" err="1" smtClean="0">
                <a:solidFill>
                  <a:schemeClr val="tx1">
                    <a:lumMod val="65000"/>
                    <a:lumOff val="35000"/>
                  </a:schemeClr>
                </a:solidFill>
              </a:rPr>
              <a:t>Musialski</a:t>
            </a:r>
            <a:r>
              <a:rPr lang="en-US" dirty="0">
                <a:solidFill>
                  <a:schemeClr val="tx1">
                    <a:lumMod val="65000"/>
                    <a:lumOff val="35000"/>
                  </a:schemeClr>
                </a:solidFill>
              </a:rPr>
              <a:t> </a:t>
            </a:r>
            <a:r>
              <a:rPr lang="en-US" dirty="0" smtClean="0">
                <a:solidFill>
                  <a:schemeClr val="tx1">
                    <a:lumMod val="65000"/>
                    <a:lumOff val="35000"/>
                  </a:schemeClr>
                </a:solidFill>
              </a:rPr>
              <a:t>et al. 2012</a:t>
            </a:r>
            <a:endParaRPr lang="en-US" dirty="0">
              <a:solidFill>
                <a:schemeClr val="tx1">
                  <a:lumMod val="65000"/>
                  <a:lumOff val="35000"/>
                </a:schemeClr>
              </a:solidFill>
            </a:endParaRPr>
          </a:p>
        </p:txBody>
      </p:sp>
      <p:sp>
        <p:nvSpPr>
          <p:cNvPr id="20" name="TextBox 19"/>
          <p:cNvSpPr txBox="1"/>
          <p:nvPr/>
        </p:nvSpPr>
        <p:spPr>
          <a:xfrm>
            <a:off x="5715000" y="6001021"/>
            <a:ext cx="1381212" cy="646331"/>
          </a:xfrm>
          <a:prstGeom prst="rect">
            <a:avLst/>
          </a:prstGeom>
          <a:noFill/>
        </p:spPr>
        <p:txBody>
          <a:bodyPr wrap="none" rtlCol="0">
            <a:spAutoFit/>
          </a:bodyPr>
          <a:lstStyle/>
          <a:p>
            <a:r>
              <a:rPr lang="en-US" dirty="0" err="1" smtClean="0">
                <a:solidFill>
                  <a:schemeClr val="tx1">
                    <a:lumMod val="65000"/>
                    <a:lumOff val="35000"/>
                  </a:schemeClr>
                </a:solidFill>
              </a:rPr>
              <a:t>Teboul</a:t>
            </a:r>
            <a:r>
              <a:rPr lang="en-US" dirty="0" smtClean="0">
                <a:solidFill>
                  <a:schemeClr val="tx1">
                    <a:lumMod val="65000"/>
                    <a:lumOff val="35000"/>
                  </a:schemeClr>
                </a:solidFill>
              </a:rPr>
              <a:t> </a:t>
            </a:r>
            <a:r>
              <a:rPr lang="en-US" dirty="0">
                <a:solidFill>
                  <a:schemeClr val="tx1">
                    <a:lumMod val="65000"/>
                    <a:lumOff val="35000"/>
                  </a:schemeClr>
                </a:solidFill>
              </a:rPr>
              <a:t>et al. </a:t>
            </a:r>
            <a:endParaRPr lang="en-US" dirty="0" smtClean="0">
              <a:solidFill>
                <a:schemeClr val="tx1">
                  <a:lumMod val="65000"/>
                  <a:lumOff val="35000"/>
                </a:schemeClr>
              </a:solidFill>
            </a:endParaRPr>
          </a:p>
          <a:p>
            <a:pPr algn="ctr"/>
            <a:r>
              <a:rPr lang="en-US" dirty="0" smtClean="0">
                <a:solidFill>
                  <a:schemeClr val="tx1">
                    <a:lumMod val="65000"/>
                    <a:lumOff val="35000"/>
                  </a:schemeClr>
                </a:solidFill>
              </a:rPr>
              <a:t>2011</a:t>
            </a:r>
            <a:endParaRPr lang="en-US" dirty="0">
              <a:solidFill>
                <a:schemeClr val="tx1">
                  <a:lumMod val="65000"/>
                  <a:lumOff val="35000"/>
                </a:schemeClr>
              </a:solidFill>
            </a:endParaRP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841" y="1905000"/>
            <a:ext cx="1129544" cy="199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967756"/>
            <a:ext cx="1199652" cy="207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712121" y="4013768"/>
            <a:ext cx="1374479" cy="369332"/>
          </a:xfrm>
          <a:prstGeom prst="rect">
            <a:avLst/>
          </a:prstGeom>
          <a:noFill/>
        </p:spPr>
        <p:txBody>
          <a:bodyPr wrap="none" rtlCol="0">
            <a:spAutoFit/>
          </a:bodyPr>
          <a:lstStyle/>
          <a:p>
            <a:r>
              <a:rPr lang="en-US" dirty="0" smtClean="0">
                <a:solidFill>
                  <a:schemeClr val="tx1">
                    <a:lumMod val="65000"/>
                    <a:lumOff val="35000"/>
                  </a:schemeClr>
                </a:solidFill>
              </a:rPr>
              <a:t>Li et al. 2011</a:t>
            </a:r>
            <a:endParaRPr lang="en-US" dirty="0">
              <a:solidFill>
                <a:schemeClr val="tx1">
                  <a:lumMod val="65000"/>
                  <a:lumOff val="35000"/>
                </a:schemeClr>
              </a:solidFill>
            </a:endParaRPr>
          </a:p>
        </p:txBody>
      </p:sp>
      <p:sp>
        <p:nvSpPr>
          <p:cNvPr id="26" name="TextBox 25"/>
          <p:cNvSpPr txBox="1"/>
          <p:nvPr/>
        </p:nvSpPr>
        <p:spPr>
          <a:xfrm>
            <a:off x="7139264" y="4013768"/>
            <a:ext cx="1850699" cy="369332"/>
          </a:xfrm>
          <a:prstGeom prst="rect">
            <a:avLst/>
          </a:prstGeom>
          <a:noFill/>
        </p:spPr>
        <p:txBody>
          <a:bodyPr wrap="none" rtlCol="0">
            <a:spAutoFit/>
          </a:bodyPr>
          <a:lstStyle/>
          <a:p>
            <a:r>
              <a:rPr lang="en-US" dirty="0" err="1" smtClean="0">
                <a:solidFill>
                  <a:schemeClr val="tx1">
                    <a:lumMod val="65000"/>
                    <a:lumOff val="35000"/>
                  </a:schemeClr>
                </a:solidFill>
              </a:rPr>
              <a:t>Ceylan</a:t>
            </a:r>
            <a:r>
              <a:rPr lang="en-US" dirty="0" smtClean="0">
                <a:solidFill>
                  <a:schemeClr val="tx1">
                    <a:lumMod val="65000"/>
                    <a:lumOff val="35000"/>
                  </a:schemeClr>
                </a:solidFill>
              </a:rPr>
              <a:t> et al. 2012</a:t>
            </a:r>
            <a:endParaRPr lang="en-US" dirty="0">
              <a:solidFill>
                <a:schemeClr val="tx1">
                  <a:lumMod val="65000"/>
                  <a:lumOff val="35000"/>
                </a:schemeClr>
              </a:solidFill>
            </a:endParaRPr>
          </a:p>
        </p:txBody>
      </p:sp>
      <p:pic>
        <p:nvPicPr>
          <p:cNvPr id="7182"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3264" y="4756945"/>
            <a:ext cx="1287410" cy="125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4721" y="4757599"/>
            <a:ext cx="1232303"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7125061" y="6016799"/>
            <a:ext cx="1879104" cy="646331"/>
          </a:xfrm>
          <a:prstGeom prst="rect">
            <a:avLst/>
          </a:prstGeom>
          <a:noFill/>
        </p:spPr>
        <p:txBody>
          <a:bodyPr wrap="none" rtlCol="0">
            <a:spAutoFit/>
          </a:bodyPr>
          <a:lstStyle/>
          <a:p>
            <a:r>
              <a:rPr lang="en-US" dirty="0" err="1" smtClean="0">
                <a:solidFill>
                  <a:schemeClr val="tx1">
                    <a:lumMod val="65000"/>
                    <a:lumOff val="35000"/>
                  </a:schemeClr>
                </a:solidFill>
              </a:rPr>
              <a:t>Alsisan</a:t>
            </a:r>
            <a:r>
              <a:rPr lang="en-US" dirty="0" smtClean="0">
                <a:solidFill>
                  <a:schemeClr val="tx1">
                    <a:lumMod val="65000"/>
                    <a:lumOff val="35000"/>
                  </a:schemeClr>
                </a:solidFill>
              </a:rPr>
              <a:t> and </a:t>
            </a:r>
            <a:r>
              <a:rPr lang="en-US" dirty="0" err="1" smtClean="0">
                <a:solidFill>
                  <a:schemeClr val="tx1">
                    <a:lumMod val="65000"/>
                    <a:lumOff val="35000"/>
                  </a:schemeClr>
                </a:solidFill>
              </a:rPr>
              <a:t>Mitra</a:t>
            </a:r>
            <a:endParaRPr lang="en-US" dirty="0" smtClean="0">
              <a:solidFill>
                <a:schemeClr val="tx1">
                  <a:lumMod val="65000"/>
                  <a:lumOff val="35000"/>
                </a:schemeClr>
              </a:solidFill>
            </a:endParaRPr>
          </a:p>
          <a:p>
            <a:pPr algn="ctr"/>
            <a:r>
              <a:rPr lang="en-US" dirty="0" smtClean="0">
                <a:solidFill>
                  <a:schemeClr val="tx1">
                    <a:lumMod val="65000"/>
                    <a:lumOff val="35000"/>
                  </a:schemeClr>
                </a:solidFill>
              </a:rPr>
              <a:t>2012</a:t>
            </a:r>
            <a:endParaRPr lang="en-US" dirty="0">
              <a:solidFill>
                <a:schemeClr val="tx1">
                  <a:lumMod val="65000"/>
                  <a:lumOff val="35000"/>
                </a:schemeClr>
              </a:solidFill>
            </a:endParaRPr>
          </a:p>
        </p:txBody>
      </p:sp>
      <p:sp>
        <p:nvSpPr>
          <p:cNvPr id="28" name="Footer Placeholder 5"/>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18397">
        <p:fade/>
      </p:transition>
    </mc:Choice>
    <mc:Fallback xmlns="">
      <p:transition spd="med" advTm="18397">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Overview</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408186446"/>
      </p:ext>
    </p:extLst>
  </p:cSld>
  <p:clrMapOvr>
    <a:masterClrMapping/>
  </p:clrMapOvr>
  <mc:AlternateContent xmlns:mc="http://schemas.openxmlformats.org/markup-compatibility/2006" xmlns:p14="http://schemas.microsoft.com/office/powerpoint/2010/main">
    <mc:Choice Requires="p14">
      <p:transition spd="med" p14:dur="700" advTm="10433">
        <p:fade/>
      </p:transition>
    </mc:Choice>
    <mc:Fallback xmlns="">
      <p:transition spd="med" advTm="10433">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Overview</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80" name="Picture 8" descr="C:\Users\alhalasn\Desktop\User-Computer-Oran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 y="1376713"/>
            <a:ext cx="9144000" cy="494788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5"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sp>
        <p:nvSpPr>
          <p:cNvPr id="28" name="Rounded Rectangle 27"/>
          <p:cNvSpPr/>
          <p:nvPr/>
        </p:nvSpPr>
        <p:spPr>
          <a:xfrm>
            <a:off x="190366" y="4107302"/>
            <a:ext cx="5723571"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017254410"/>
      </p:ext>
    </p:extLst>
  </p:cSld>
  <p:clrMapOvr>
    <a:masterClrMapping/>
  </p:clrMapOvr>
  <mc:AlternateContent xmlns:mc="http://schemas.openxmlformats.org/markup-compatibility/2006" xmlns:p14="http://schemas.microsoft.com/office/powerpoint/2010/main">
    <mc:Choice Requires="p14">
      <p:transition spd="med" p14:dur="700" advTm="26492">
        <p:fade/>
      </p:transition>
    </mc:Choice>
    <mc:Fallback xmlns="">
      <p:transition spd="med" advTm="26492">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Overview</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80" name="Picture 8" descr="C:\Users\alhalasn\Desktop\User-Computer-Oran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pic>
        <p:nvPicPr>
          <p:cNvPr id="3078" name="Picture 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sp>
        <p:nvSpPr>
          <p:cNvPr id="28" name="Rounded Rectangle 27"/>
          <p:cNvSpPr/>
          <p:nvPr/>
        </p:nvSpPr>
        <p:spPr>
          <a:xfrm>
            <a:off x="5791200" y="1202283"/>
            <a:ext cx="3111190" cy="4908564"/>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3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228600" y="1295400"/>
            <a:ext cx="5562600" cy="510028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226375"/>
      </p:ext>
    </p:extLst>
  </p:cSld>
  <p:clrMapOvr>
    <a:masterClrMapping/>
  </p:clrMapOvr>
  <mc:AlternateContent xmlns:mc="http://schemas.openxmlformats.org/markup-compatibility/2006" xmlns:p14="http://schemas.microsoft.com/office/powerpoint/2010/main">
    <mc:Choice Requires="p14">
      <p:transition spd="med" p14:dur="700" advTm="26492">
        <p:fade/>
      </p:transition>
    </mc:Choice>
    <mc:Fallback xmlns="">
      <p:transition spd="med" advTm="26492">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Overview</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832941404"/>
      </p:ext>
    </p:extLst>
  </p:cSld>
  <p:clrMapOvr>
    <a:masterClrMapping/>
  </p:clrMapOvr>
  <mc:AlternateContent xmlns:mc="http://schemas.openxmlformats.org/markup-compatibility/2006" xmlns:p14="http://schemas.microsoft.com/office/powerpoint/2010/main">
    <mc:Choice Requires="p14">
      <p:transition spd="med" p14:dur="700" advTm="10433">
        <p:fade/>
      </p:transition>
    </mc:Choice>
    <mc:Fallback xmlns="">
      <p:transition spd="med" advTm="10433">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Image rectification, Wu et al. 2010 </a:t>
            </a:r>
          </a:p>
          <a:p>
            <a:endParaRPr lang="en-US" dirty="0"/>
          </a:p>
        </p:txBody>
      </p:sp>
      <p:sp>
        <p:nvSpPr>
          <p:cNvPr id="3" name="Title 2"/>
          <p:cNvSpPr>
            <a:spLocks noGrp="1"/>
          </p:cNvSpPr>
          <p:nvPr>
            <p:ph type="title"/>
          </p:nvPr>
        </p:nvSpPr>
        <p:spPr>
          <a:xfrm>
            <a:off x="457200" y="274320"/>
            <a:ext cx="8229600" cy="1143000"/>
          </a:xfrm>
        </p:spPr>
        <p:txBody>
          <a:bodyPr/>
          <a:lstStyle/>
          <a:p>
            <a:r>
              <a:rPr lang="en-US" dirty="0" smtClean="0"/>
              <a:t>Pre-Processing</a:t>
            </a:r>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996972"/>
            <a:ext cx="2875796" cy="2286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99" y="3033797"/>
            <a:ext cx="3239901" cy="2286000"/>
          </a:xfrm>
          <a:prstGeom prst="rect">
            <a:avLst/>
          </a:prstGeom>
        </p:spPr>
      </p:pic>
      <p:cxnSp>
        <p:nvCxnSpPr>
          <p:cNvPr id="6" name="Straight Arrow Connector 5"/>
          <p:cNvCxnSpPr/>
          <p:nvPr/>
        </p:nvCxnSpPr>
        <p:spPr>
          <a:xfrm>
            <a:off x="4523900" y="4199209"/>
            <a:ext cx="5053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Footer Placeholder 7"/>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868151784"/>
      </p:ext>
    </p:extLst>
  </p:cSld>
  <p:clrMapOvr>
    <a:masterClrMapping/>
  </p:clrMapOvr>
  <mc:AlternateContent xmlns:mc="http://schemas.openxmlformats.org/markup-compatibility/2006" xmlns:p14="http://schemas.microsoft.com/office/powerpoint/2010/main">
    <mc:Choice Requires="p14">
      <p:transition spd="med" p14:dur="700" advTm="10615">
        <p:fade/>
      </p:transition>
    </mc:Choice>
    <mc:Fallback xmlns="">
      <p:transition spd="med" advTm="10615">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79096"/>
            <a:ext cx="2286000" cy="2864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4033" y="4572000"/>
            <a:ext cx="2339167" cy="369332"/>
          </a:xfrm>
          <a:prstGeom prst="rect">
            <a:avLst/>
          </a:prstGeom>
        </p:spPr>
        <p:txBody>
          <a:bodyPr wrap="none">
            <a:spAutoFit/>
          </a:bodyPr>
          <a:lstStyle/>
          <a:p>
            <a:r>
              <a:rPr lang="en-US" dirty="0" err="1">
                <a:latin typeface="Arial"/>
                <a:cs typeface="Arial"/>
              </a:rPr>
              <a:t>Sawsan</a:t>
            </a:r>
            <a:r>
              <a:rPr lang="en-US" dirty="0">
                <a:latin typeface="Arial"/>
                <a:cs typeface="Arial"/>
              </a:rPr>
              <a:t> </a:t>
            </a:r>
            <a:r>
              <a:rPr lang="en-US" dirty="0" err="1">
                <a:latin typeface="Arial"/>
                <a:cs typeface="Arial"/>
              </a:rPr>
              <a:t>AlHalawani</a:t>
            </a:r>
            <a:r>
              <a:rPr lang="en-US" dirty="0">
                <a:latin typeface="Arial"/>
                <a:cs typeface="Arial"/>
              </a:rPr>
              <a:t>  </a:t>
            </a:r>
          </a:p>
        </p:txBody>
      </p:sp>
    </p:spTree>
    <p:extLst>
      <p:ext uri="{BB962C8B-B14F-4D97-AF65-F5344CB8AC3E}">
        <p14:creationId xmlns:p14="http://schemas.microsoft.com/office/powerpoint/2010/main" val="4175902290"/>
      </p:ext>
    </p:extLst>
  </p:cSld>
  <p:clrMapOvr>
    <a:masterClrMapping/>
  </p:clrMapOvr>
  <mc:AlternateContent xmlns:mc="http://schemas.openxmlformats.org/markup-compatibility/2006" xmlns:p14="http://schemas.microsoft.com/office/powerpoint/2010/main">
    <mc:Choice Requires="p14">
      <p:transition spd="med" p14:dur="700" advTm="25890">
        <p:fade/>
      </p:transition>
    </mc:Choice>
    <mc:Fallback xmlns="">
      <p:transition spd="med" advTm="2589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User input</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90367" y="1295400"/>
            <a:ext cx="8953633" cy="479921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04800" y="1414272"/>
            <a:ext cx="2404872" cy="1856636"/>
            <a:chOff x="304800" y="1414272"/>
            <a:chExt cx="2404872" cy="1856636"/>
          </a:xfrm>
        </p:grpSpPr>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3074"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938364675"/>
      </p:ext>
    </p:extLst>
  </p:cSld>
  <p:clrMapOvr>
    <a:masterClrMapping/>
  </p:clrMapOvr>
  <mc:AlternateContent xmlns:mc="http://schemas.openxmlformats.org/markup-compatibility/2006" xmlns:p14="http://schemas.microsoft.com/office/powerpoint/2010/main">
    <mc:Choice Requires="p14">
      <p:transition spd="med" p14:dur="700" advTm="12979">
        <p:fade/>
      </p:transition>
    </mc:Choice>
    <mc:Fallback xmlns="">
      <p:transition spd="med" advTm="12979">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190367" y="1376713"/>
            <a:ext cx="8953633" cy="479921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ounded Rectangle 27"/>
          <p:cNvSpPr/>
          <p:nvPr/>
        </p:nvSpPr>
        <p:spPr>
          <a:xfrm>
            <a:off x="190367" y="4107302"/>
            <a:ext cx="2637338"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934904274"/>
      </p:ext>
    </p:extLst>
  </p:cSld>
  <p:clrMapOvr>
    <a:masterClrMapping/>
  </p:clrMapOvr>
  <mc:AlternateContent xmlns:mc="http://schemas.openxmlformats.org/markup-compatibility/2006" xmlns:p14="http://schemas.microsoft.com/office/powerpoint/2010/main">
    <mc:Choice Requires="p14">
      <p:transition spd="med" p14:dur="700" advTm="3294">
        <p:fade/>
      </p:transition>
    </mc:Choice>
    <mc:Fallback xmlns="">
      <p:transition spd="med" advTm="3294">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Repetition Detection</a:t>
            </a:r>
            <a:endParaRPr lang="en-US" dirty="0"/>
          </a:p>
        </p:txBody>
      </p:sp>
      <p:pic>
        <p:nvPicPr>
          <p:cNvPr id="4099" name="Picture 3" descr="C:\Users\alhalasn\Desktop\rec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78205"/>
            <a:ext cx="3587115" cy="34737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0" y="3581400"/>
            <a:ext cx="304800" cy="457200"/>
          </a:xfrm>
          <a:prstGeom prst="rect">
            <a:avLst/>
          </a:prstGeom>
          <a:no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476655405"/>
      </p:ext>
    </p:extLst>
  </p:cSld>
  <p:clrMapOvr>
    <a:masterClrMapping/>
  </p:clrMapOvr>
  <mc:AlternateContent xmlns:mc="http://schemas.openxmlformats.org/markup-compatibility/2006" xmlns:p14="http://schemas.microsoft.com/office/powerpoint/2010/main">
    <mc:Choice Requires="p14">
      <p:transition spd="med" p14:dur="700" advTm="7770">
        <p:fade/>
      </p:transition>
    </mc:Choice>
    <mc:Fallback xmlns="">
      <p:transition spd="med" advTm="777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Repetition Detection</a:t>
            </a:r>
            <a:endParaRPr lang="en-US" dirty="0"/>
          </a:p>
        </p:txBody>
      </p:sp>
      <p:pic>
        <p:nvPicPr>
          <p:cNvPr id="4099" name="Picture 3" descr="C:\Users\alhalasn\Desktop\rec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78205"/>
            <a:ext cx="3587115" cy="34737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178205"/>
            <a:ext cx="3587115" cy="347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45450" y="5651973"/>
            <a:ext cx="2420214" cy="369332"/>
          </a:xfrm>
          <a:prstGeom prst="rect">
            <a:avLst/>
          </a:prstGeom>
          <a:noFill/>
        </p:spPr>
        <p:txBody>
          <a:bodyPr wrap="none" rtlCol="0">
            <a:spAutoFit/>
          </a:bodyPr>
          <a:lstStyle/>
          <a:p>
            <a:r>
              <a:rPr lang="en-US" dirty="0" smtClean="0"/>
              <a:t>texture-based similarity</a:t>
            </a:r>
            <a:endParaRPr lang="en-US" dirty="0"/>
          </a:p>
        </p:txBody>
      </p:sp>
      <p:sp>
        <p:nvSpPr>
          <p:cNvPr id="5" name="TextBox 4"/>
          <p:cNvSpPr txBox="1"/>
          <p:nvPr/>
        </p:nvSpPr>
        <p:spPr>
          <a:xfrm>
            <a:off x="5851318" y="5651973"/>
            <a:ext cx="1638077" cy="369332"/>
          </a:xfrm>
          <a:prstGeom prst="rect">
            <a:avLst/>
          </a:prstGeom>
          <a:noFill/>
        </p:spPr>
        <p:txBody>
          <a:bodyPr wrap="none" rtlCol="0">
            <a:spAutoFit/>
          </a:bodyPr>
          <a:lstStyle/>
          <a:p>
            <a:r>
              <a:rPr lang="en-US" dirty="0" smtClean="0"/>
              <a:t>edges similarity</a:t>
            </a:r>
            <a:endParaRPr lang="en-US" dirty="0"/>
          </a:p>
        </p:txBody>
      </p:sp>
      <p:sp>
        <p:nvSpPr>
          <p:cNvPr id="6" name="TextBox 5"/>
          <p:cNvSpPr txBox="1"/>
          <p:nvPr/>
        </p:nvSpPr>
        <p:spPr>
          <a:xfrm>
            <a:off x="4349115" y="3730423"/>
            <a:ext cx="473206" cy="369332"/>
          </a:xfrm>
          <a:prstGeom prst="rect">
            <a:avLst/>
          </a:prstGeom>
          <a:noFill/>
        </p:spPr>
        <p:txBody>
          <a:bodyPr wrap="none" rtlCol="0">
            <a:spAutoFit/>
          </a:bodyPr>
          <a:lstStyle/>
          <a:p>
            <a:r>
              <a:rPr lang="en-US" dirty="0" smtClean="0"/>
              <a:t>+ </a:t>
            </a:r>
            <a:r>
              <a:rPr lang="en-US" dirty="0" smtClean="0">
                <a:latin typeface="Cambria Math"/>
                <a:ea typeface="Cambria Math"/>
              </a:rPr>
              <a:t>𝜆</a:t>
            </a:r>
            <a:endParaRPr lang="en-US" dirty="0"/>
          </a:p>
        </p:txBody>
      </p:sp>
      <p:sp>
        <p:nvSpPr>
          <p:cNvPr id="7" name="Footer Placeholder 6"/>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930714578"/>
      </p:ext>
    </p:extLst>
  </p:cSld>
  <p:clrMapOvr>
    <a:masterClrMapping/>
  </p:clrMapOvr>
  <mc:AlternateContent xmlns:mc="http://schemas.openxmlformats.org/markup-compatibility/2006" xmlns:p14="http://schemas.microsoft.com/office/powerpoint/2010/main">
    <mc:Choice Requires="p14">
      <p:transition spd="med" p14:dur="700" advTm="7946">
        <p:fade/>
      </p:transition>
    </mc:Choice>
    <mc:Fallback xmlns="">
      <p:transition spd="med" advTm="7946">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Repetition Detection</a:t>
            </a:r>
            <a:endParaRPr lang="en-US" dirty="0"/>
          </a:p>
        </p:txBody>
      </p:sp>
      <p:pic>
        <p:nvPicPr>
          <p:cNvPr id="4099" name="Picture 3" descr="C:\Users\alhalasn\Desktop\rec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262" y="2438400"/>
            <a:ext cx="1793557" cy="1736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4800600"/>
            <a:ext cx="3509679" cy="369332"/>
          </a:xfrm>
          <a:prstGeom prst="rect">
            <a:avLst/>
          </a:prstGeom>
          <a:noFill/>
        </p:spPr>
        <p:txBody>
          <a:bodyPr wrap="none" rtlCol="0">
            <a:spAutoFit/>
          </a:bodyPr>
          <a:lstStyle/>
          <a:p>
            <a:r>
              <a:rPr lang="en-US" dirty="0" smtClean="0"/>
              <a:t>Normalized Cross Correlation (NCC)</a:t>
            </a:r>
            <a:endParaRPr lang="en-US" dirty="0"/>
          </a:p>
        </p:txBody>
      </p:sp>
      <p:sp>
        <p:nvSpPr>
          <p:cNvPr id="9" name="Content Placeholder 1"/>
          <p:cNvSpPr txBox="1">
            <a:spLocks/>
          </p:cNvSpPr>
          <p:nvPr/>
        </p:nvSpPr>
        <p:spPr>
          <a:xfrm>
            <a:off x="304800" y="1600200"/>
            <a:ext cx="4267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006666"/>
                </a:solidFill>
              </a:rPr>
              <a:t>Texture-based similarity</a:t>
            </a:r>
            <a:endParaRPr lang="en-US" dirty="0">
              <a:solidFill>
                <a:srgbClr val="006666"/>
              </a:solidFill>
            </a:endParaRPr>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923666524"/>
      </p:ext>
    </p:extLst>
  </p:cSld>
  <p:clrMapOvr>
    <a:masterClrMapping/>
  </p:clrMapOvr>
  <mc:AlternateContent xmlns:mc="http://schemas.openxmlformats.org/markup-compatibility/2006" xmlns:p14="http://schemas.microsoft.com/office/powerpoint/2010/main">
    <mc:Choice Requires="p14">
      <p:transition spd="med" p14:dur="700" advTm="11299">
        <p:fade/>
      </p:transition>
    </mc:Choice>
    <mc:Fallback xmlns="">
      <p:transition spd="med" advTm="11299">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Repetition Detection</a:t>
            </a:r>
            <a:endParaRPr lang="en-US" dirty="0"/>
          </a:p>
        </p:txBody>
      </p:sp>
      <p:pic>
        <p:nvPicPr>
          <p:cNvPr id="4099" name="Picture 3" descr="C:\Users\alhalasn\Desktop\rec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262" y="2438400"/>
            <a:ext cx="1793557" cy="17368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824" y="2438400"/>
            <a:ext cx="1793557" cy="173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Box 2"/>
              <p:cNvSpPr txBox="1"/>
              <p:nvPr/>
            </p:nvSpPr>
            <p:spPr>
              <a:xfrm>
                <a:off x="4572000" y="4581640"/>
                <a:ext cx="4374403" cy="8285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𝑤</m:t>
                          </m:r>
                        </m:e>
                        <m:sub>
                          <m:r>
                            <a:rPr lang="en-US" b="0" i="1" smtClean="0">
                              <a:latin typeface="Cambria Math"/>
                            </a:rPr>
                            <m:t>𝑒𝑑𝑔𝑒</m:t>
                          </m:r>
                        </m:sub>
                      </m:sSub>
                      <m:r>
                        <a:rPr lang="en-US" b="0" i="1" smtClean="0">
                          <a:latin typeface="Cambria Math"/>
                        </a:rPr>
                        <m:t>= </m:t>
                      </m:r>
                      <m:nary>
                        <m:naryPr>
                          <m:chr m:val="∑"/>
                          <m:supHide m:val="on"/>
                          <m:ctrlPr>
                            <a:rPr lang="en-US" b="0" i="1" smtClean="0">
                              <a:latin typeface="Cambria Math"/>
                            </a:rPr>
                          </m:ctrlPr>
                        </m:naryPr>
                        <m:sub>
                          <m:sSub>
                            <m:sSubPr>
                              <m:ctrlPr>
                                <a:rPr lang="en-US" b="0" i="1" smtClean="0">
                                  <a:latin typeface="Cambria Math"/>
                                </a:rPr>
                              </m:ctrlPr>
                            </m:sSubPr>
                            <m:e>
                              <m:r>
                                <m:rPr>
                                  <m:brk m:alnAt="7"/>
                                </m:rPr>
                                <a:rPr lang="en-US" b="0" i="1" smtClean="0">
                                  <a:latin typeface="Cambria Math"/>
                                </a:rPr>
                                <m:t>𝑖</m:t>
                              </m:r>
                            </m:e>
                            <m:sub>
                              <m:r>
                                <m:rPr>
                                  <m:brk m:alnAt="7"/>
                                </m:rPr>
                                <a:rPr lang="en-US" b="0" i="1" smtClean="0">
                                  <a:latin typeface="Cambria Math"/>
                                </a:rPr>
                                <m:t>𝑖</m:t>
                              </m:r>
                            </m:sub>
                          </m:sSub>
                          <m:r>
                            <m:rPr>
                              <m:brk m:alnAt="7"/>
                            </m:rPr>
                            <a:rPr lang="en-US" b="0" i="1" smtClean="0">
                              <a:latin typeface="Cambria Math"/>
                              <a:ea typeface="Cambria Math"/>
                            </a:rPr>
                            <m:t>∈</m:t>
                          </m:r>
                          <m:sSub>
                            <m:sSubPr>
                              <m:ctrlPr>
                                <a:rPr lang="en-US" b="0" i="1" smtClean="0">
                                  <a:latin typeface="Cambria Math"/>
                                  <a:ea typeface="Cambria Math"/>
                                </a:rPr>
                              </m:ctrlPr>
                            </m:sSubPr>
                            <m:e>
                              <m:r>
                                <m:rPr>
                                  <m:brk m:alnAt="7"/>
                                </m:rPr>
                                <a:rPr lang="en-US" b="0" i="1" smtClean="0">
                                  <a:latin typeface="Cambria Math"/>
                                  <a:ea typeface="Cambria Math"/>
                                </a:rPr>
                                <m:t>𝑊</m:t>
                              </m:r>
                            </m:e>
                            <m:sub>
                              <m:r>
                                <m:rPr>
                                  <m:brk m:alnAt="7"/>
                                </m:rPr>
                                <a:rPr lang="en-US" b="0" i="1" smtClean="0">
                                  <a:latin typeface="Cambria Math"/>
                                  <a:ea typeface="Cambria Math"/>
                                </a:rPr>
                                <m:t>𝑠</m:t>
                              </m:r>
                            </m:sub>
                          </m:sSub>
                          <m:r>
                            <m:rPr>
                              <m:brk m:alnAt="7"/>
                            </m:rPr>
                            <a:rPr lang="en-US" b="0" i="1" smtClean="0">
                              <a:latin typeface="Cambria Math"/>
                              <a:ea typeface="Cambria Math"/>
                            </a:rPr>
                            <m:t>,</m:t>
                          </m:r>
                          <m:r>
                            <a:rPr lang="en-US" b="0" i="1" smtClean="0">
                              <a:latin typeface="Cambria Math"/>
                              <a:ea typeface="Cambria Math"/>
                            </a:rPr>
                            <m:t> </m:t>
                          </m:r>
                          <m:sSub>
                            <m:sSubPr>
                              <m:ctrlPr>
                                <a:rPr lang="en-US" b="0" i="1" smtClean="0">
                                  <a:latin typeface="Cambria Math"/>
                                  <a:ea typeface="Cambria Math"/>
                                </a:rPr>
                              </m:ctrlPr>
                            </m:sSubPr>
                            <m:e>
                              <m:r>
                                <m:rPr>
                                  <m:brk m:alnAt="7"/>
                                </m:rPr>
                                <a:rPr lang="en-US" b="0" i="1" smtClean="0">
                                  <a:latin typeface="Cambria Math"/>
                                  <a:ea typeface="Cambria Math"/>
                                </a:rPr>
                                <m:t>𝑙</m:t>
                              </m:r>
                            </m:e>
                            <m:sub>
                              <m:r>
                                <m:rPr>
                                  <m:brk m:alnAt="7"/>
                                </m:rPr>
                                <a:rPr lang="en-US" b="0" i="1" smtClean="0">
                                  <a:latin typeface="Cambria Math"/>
                                  <a:ea typeface="Cambria Math"/>
                                </a:rPr>
                                <m:t>𝑗</m:t>
                              </m:r>
                            </m:sub>
                          </m:sSub>
                          <m:r>
                            <m:rPr>
                              <m:brk m:alnAt="7"/>
                            </m:rPr>
                            <a:rPr lang="en-US" b="0" i="1" smtClean="0">
                              <a:latin typeface="Cambria Math"/>
                              <a:ea typeface="Cambria Math"/>
                            </a:rPr>
                            <m:t>∈</m:t>
                          </m:r>
                          <m:sSub>
                            <m:sSubPr>
                              <m:ctrlPr>
                                <a:rPr lang="en-US" b="0" i="1" smtClean="0">
                                  <a:latin typeface="Cambria Math"/>
                                  <a:ea typeface="Cambria Math"/>
                                </a:rPr>
                              </m:ctrlPr>
                            </m:sSubPr>
                            <m:e>
                              <m:r>
                                <m:rPr>
                                  <m:brk m:alnAt="7"/>
                                </m:rPr>
                                <a:rPr lang="en-US" b="0" i="1" smtClean="0">
                                  <a:latin typeface="Cambria Math"/>
                                  <a:ea typeface="Cambria Math"/>
                                </a:rPr>
                                <m:t>𝑊</m:t>
                              </m:r>
                            </m:e>
                            <m:sub>
                              <m:r>
                                <m:rPr>
                                  <m:brk m:alnAt="7"/>
                                </m:rPr>
                                <a:rPr lang="en-US" b="0" i="1" smtClean="0">
                                  <a:latin typeface="Cambria Math"/>
                                  <a:ea typeface="Cambria Math"/>
                                </a:rPr>
                                <m:t>𝑡</m:t>
                              </m:r>
                            </m:sub>
                          </m:sSub>
                        </m:sub>
                        <m:sup/>
                        <m:e>
                          <m:r>
                            <a:rPr lang="en-US" b="0" i="1" smtClean="0">
                              <a:latin typeface="Cambria Math"/>
                            </a:rPr>
                            <m:t>𝑚𝑎𝑡𝑐h</m:t>
                          </m:r>
                          <m:d>
                            <m:dPr>
                              <m:ctrlPr>
                                <a:rPr lang="en-US" b="0" i="1" smtClean="0">
                                  <a:latin typeface="Cambria Math"/>
                                </a:rPr>
                              </m:ctrlPr>
                            </m:dPr>
                            <m:e>
                              <m:sSub>
                                <m:sSubPr>
                                  <m:ctrlPr>
                                    <a:rPr lang="en-US" b="0" i="1" smtClean="0">
                                      <a:latin typeface="Cambria Math"/>
                                    </a:rPr>
                                  </m:ctrlPr>
                                </m:sSubPr>
                                <m:e>
                                  <m:r>
                                    <a:rPr lang="en-US" b="0" i="1" smtClean="0">
                                      <a:latin typeface="Cambria Math"/>
                                    </a:rPr>
                                    <m:t>𝑙</m:t>
                                  </m:r>
                                </m:e>
                                <m:sub>
                                  <m:r>
                                    <a:rPr lang="en-US" b="0" i="1" smtClean="0">
                                      <a:latin typeface="Cambria Math"/>
                                    </a:rPr>
                                    <m:t>𝑖</m:t>
                                  </m:r>
                                </m:sub>
                              </m:sSub>
                              <m:r>
                                <a:rPr lang="en-US" b="0" i="1" smtClean="0">
                                  <a:latin typeface="Cambria Math"/>
                                </a:rPr>
                                <m:t>, </m:t>
                              </m:r>
                              <m:sSub>
                                <m:sSubPr>
                                  <m:ctrlPr>
                                    <a:rPr lang="en-US" b="0" i="1" smtClean="0">
                                      <a:latin typeface="Cambria Math"/>
                                    </a:rPr>
                                  </m:ctrlPr>
                                </m:sSubPr>
                                <m:e>
                                  <m:r>
                                    <a:rPr lang="en-US" b="0" i="1" smtClean="0">
                                      <a:latin typeface="Cambria Math"/>
                                    </a:rPr>
                                    <m:t>𝑙</m:t>
                                  </m:r>
                                </m:e>
                                <m:sub>
                                  <m:r>
                                    <a:rPr lang="en-US" b="0" i="1" smtClean="0">
                                      <a:latin typeface="Cambria Math"/>
                                    </a:rPr>
                                    <m:t>𝑗</m:t>
                                  </m:r>
                                </m:sub>
                              </m:sSub>
                            </m:e>
                          </m:d>
                          <m:r>
                            <a:rPr lang="en-US" b="0" i="1" smtClean="0">
                              <a:latin typeface="Cambria Math"/>
                            </a:rPr>
                            <m:t>/</m:t>
                          </m:r>
                          <m:d>
                            <m:dPr>
                              <m:begChr m:val="|"/>
                              <m:endChr m:val="|"/>
                              <m:ctrlPr>
                                <a:rPr lang="en-US" b="0" i="1" smtClean="0">
                                  <a:latin typeface="Cambria Math"/>
                                </a:rPr>
                              </m:ctrlPr>
                            </m:dPr>
                            <m:e>
                              <m:sSub>
                                <m:sSubPr>
                                  <m:ctrlPr>
                                    <a:rPr lang="en-US" b="0" i="1" smtClean="0">
                                      <a:latin typeface="Cambria Math"/>
                                    </a:rPr>
                                  </m:ctrlPr>
                                </m:sSubPr>
                                <m:e>
                                  <m:r>
                                    <a:rPr lang="en-US" b="0" i="1" smtClean="0">
                                      <a:latin typeface="Cambria Math"/>
                                    </a:rPr>
                                    <m:t>𝑊</m:t>
                                  </m:r>
                                </m:e>
                                <m:sub>
                                  <m:r>
                                    <a:rPr lang="en-US" b="0" i="1" smtClean="0">
                                      <a:latin typeface="Cambria Math"/>
                                    </a:rPr>
                                    <m:t>𝑠</m:t>
                                  </m:r>
                                </m:sub>
                              </m:sSub>
                            </m:e>
                          </m:d>
                          <m:r>
                            <a:rPr lang="en-US" b="0" i="1" smtClean="0">
                              <a:latin typeface="Cambria Math"/>
                            </a:rPr>
                            <m:t>|</m:t>
                          </m:r>
                          <m:sSub>
                            <m:sSubPr>
                              <m:ctrlPr>
                                <a:rPr lang="en-US" b="0" i="1" smtClean="0">
                                  <a:latin typeface="Cambria Math"/>
                                </a:rPr>
                              </m:ctrlPr>
                            </m:sSubPr>
                            <m:e>
                              <m:r>
                                <a:rPr lang="en-US" b="0" i="1" smtClean="0">
                                  <a:latin typeface="Cambria Math"/>
                                </a:rPr>
                                <m:t>𝑊</m:t>
                              </m:r>
                            </m:e>
                            <m:sub>
                              <m:r>
                                <a:rPr lang="en-US" b="0" i="1" smtClean="0">
                                  <a:latin typeface="Cambria Math"/>
                                </a:rPr>
                                <m:t>𝑡</m:t>
                              </m:r>
                            </m:sub>
                          </m:sSub>
                          <m:r>
                            <a:rPr lang="en-US" b="0" i="1" smtClean="0">
                              <a:latin typeface="Cambria Math"/>
                            </a:rPr>
                            <m:t>|</m:t>
                          </m:r>
                        </m:e>
                      </m:nary>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72000" y="4581640"/>
                <a:ext cx="4374403" cy="828560"/>
              </a:xfrm>
              <a:prstGeom prst="rect">
                <a:avLst/>
              </a:prstGeom>
              <a:blipFill rotWithShape="1">
                <a:blip r:embed="rId5"/>
                <a:stretch>
                  <a:fillRect/>
                </a:stretch>
              </a:blipFill>
            </p:spPr>
            <p:txBody>
              <a:bodyPr/>
              <a:lstStyle/>
              <a:p>
                <a:r>
                  <a:rPr lang="en-US">
                    <a:noFill/>
                  </a:rPr>
                  <a:t> </a:t>
                </a:r>
              </a:p>
            </p:txBody>
          </p:sp>
        </mc:Fallback>
      </mc:AlternateContent>
      <p:sp>
        <p:nvSpPr>
          <p:cNvPr id="7" name="TextBox 6"/>
          <p:cNvSpPr txBox="1"/>
          <p:nvPr/>
        </p:nvSpPr>
        <p:spPr>
          <a:xfrm>
            <a:off x="457200" y="4800600"/>
            <a:ext cx="3509679" cy="369332"/>
          </a:xfrm>
          <a:prstGeom prst="rect">
            <a:avLst/>
          </a:prstGeom>
          <a:noFill/>
        </p:spPr>
        <p:txBody>
          <a:bodyPr wrap="none" rtlCol="0">
            <a:spAutoFit/>
          </a:bodyPr>
          <a:lstStyle/>
          <a:p>
            <a:r>
              <a:rPr lang="en-US" dirty="0" smtClean="0"/>
              <a:t>Normalized Cross Correlation (NCC)</a:t>
            </a:r>
            <a:endParaRPr lang="en-US" dirty="0"/>
          </a:p>
        </p:txBody>
      </p:sp>
      <p:cxnSp>
        <p:nvCxnSpPr>
          <p:cNvPr id="10" name="Straight Connector 9"/>
          <p:cNvCxnSpPr/>
          <p:nvPr/>
        </p:nvCxnSpPr>
        <p:spPr>
          <a:xfrm>
            <a:off x="4572000" y="1600200"/>
            <a:ext cx="0" cy="434340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sp>
        <p:nvSpPr>
          <p:cNvPr id="8" name="Content Placeholder 1"/>
          <p:cNvSpPr txBox="1">
            <a:spLocks/>
          </p:cNvSpPr>
          <p:nvPr/>
        </p:nvSpPr>
        <p:spPr>
          <a:xfrm>
            <a:off x="4800600" y="1600200"/>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006666"/>
                </a:solidFill>
              </a:rPr>
              <a:t>Edges similarity</a:t>
            </a:r>
            <a:endParaRPr lang="en-US" dirty="0">
              <a:solidFill>
                <a:srgbClr val="006666"/>
              </a:solidFill>
            </a:endParaRPr>
          </a:p>
        </p:txBody>
      </p:sp>
      <p:sp>
        <p:nvSpPr>
          <p:cNvPr id="9" name="Content Placeholder 1"/>
          <p:cNvSpPr txBox="1">
            <a:spLocks/>
          </p:cNvSpPr>
          <p:nvPr/>
        </p:nvSpPr>
        <p:spPr>
          <a:xfrm>
            <a:off x="304800" y="1600200"/>
            <a:ext cx="4267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006666"/>
                </a:solidFill>
              </a:rPr>
              <a:t>Texture-based similarity</a:t>
            </a:r>
            <a:endParaRPr lang="en-US" dirty="0">
              <a:solidFill>
                <a:srgbClr val="006666"/>
              </a:solidFill>
            </a:endParaRPr>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569930247"/>
      </p:ext>
    </p:extLst>
  </p:cSld>
  <p:clrMapOvr>
    <a:masterClrMapping/>
  </p:clrMapOvr>
  <mc:AlternateContent xmlns:mc="http://schemas.openxmlformats.org/markup-compatibility/2006" xmlns:p14="http://schemas.microsoft.com/office/powerpoint/2010/main">
    <mc:Choice Requires="p14">
      <p:transition spd="med" p14:dur="700" advTm="7473">
        <p:fade/>
      </p:transition>
    </mc:Choice>
    <mc:Fallback xmlns="">
      <p:transition spd="med" advTm="7473">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Repetition Detection</a:t>
            </a:r>
          </a:p>
        </p:txBody>
      </p:sp>
      <p:sp>
        <p:nvSpPr>
          <p:cNvPr id="3" name="Content Placeholder 2"/>
          <p:cNvSpPr>
            <a:spLocks noGrp="1"/>
          </p:cNvSpPr>
          <p:nvPr>
            <p:ph idx="1"/>
          </p:nvPr>
        </p:nvSpPr>
        <p:spPr/>
        <p:txBody>
          <a:bodyPr/>
          <a:lstStyle/>
          <a:p>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728" y="1600200"/>
            <a:ext cx="4309872" cy="41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39636" y="5791200"/>
            <a:ext cx="2822055" cy="369332"/>
          </a:xfrm>
          <a:prstGeom prst="rect">
            <a:avLst/>
          </a:prstGeom>
          <a:noFill/>
        </p:spPr>
        <p:txBody>
          <a:bodyPr wrap="none" rtlCol="0">
            <a:spAutoFit/>
          </a:bodyPr>
          <a:lstStyle/>
          <a:p>
            <a:r>
              <a:rPr lang="en-US" dirty="0" smtClean="0"/>
              <a:t>potential windows positions</a:t>
            </a:r>
            <a:endParaRPr lang="en-US" dirty="0"/>
          </a:p>
        </p:txBody>
      </p:sp>
      <p:sp>
        <p:nvSpPr>
          <p:cNvPr id="6" name="Footer Placeholder 5"/>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905113920"/>
      </p:ext>
    </p:extLst>
  </p:cSld>
  <p:clrMapOvr>
    <a:masterClrMapping/>
  </p:clrMapOvr>
  <mc:AlternateContent xmlns:mc="http://schemas.openxmlformats.org/markup-compatibility/2006" xmlns:p14="http://schemas.microsoft.com/office/powerpoint/2010/main">
    <mc:Choice Requires="p14">
      <p:transition spd="med" p14:dur="700" advTm="34858">
        <p:fade/>
      </p:transition>
    </mc:Choice>
    <mc:Fallback xmlns="">
      <p:transition spd="med" advTm="34858">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Repetition Structure Optimization</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728" y="1600201"/>
            <a:ext cx="4317263" cy="41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287688041"/>
      </p:ext>
    </p:extLst>
  </p:cSld>
  <p:clrMapOvr>
    <a:masterClrMapping/>
  </p:clrMapOvr>
  <mc:AlternateContent xmlns:mc="http://schemas.openxmlformats.org/markup-compatibility/2006" xmlns:p14="http://schemas.microsoft.com/office/powerpoint/2010/main">
    <mc:Choice Requires="p14">
      <p:transition spd="med" p14:dur="700" advTm="22105">
        <p:fade/>
      </p:transition>
    </mc:Choice>
    <mc:Fallback xmlns="">
      <p:transition spd="med" advTm="22105">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Repetition Structure Optimization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728" y="1600200"/>
            <a:ext cx="4319729" cy="41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951845276"/>
      </p:ext>
    </p:extLst>
  </p:cSld>
  <p:clrMapOvr>
    <a:masterClrMapping/>
  </p:clrMapOvr>
  <mc:AlternateContent xmlns:mc="http://schemas.openxmlformats.org/markup-compatibility/2006" xmlns:p14="http://schemas.microsoft.com/office/powerpoint/2010/main">
    <mc:Choice Requires="p14">
      <p:transition spd="med" p14:dur="700" advTm="21702">
        <p:fade/>
      </p:transition>
    </mc:Choice>
    <mc:Fallback xmlns="">
      <p:transition spd="med" advTm="21702">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Repetition Structure Optimization</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1824"/>
            <a:ext cx="2590800" cy="250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3054" y="4070519"/>
            <a:ext cx="2299091" cy="369332"/>
          </a:xfrm>
          <a:prstGeom prst="rect">
            <a:avLst/>
          </a:prstGeom>
          <a:noFill/>
        </p:spPr>
        <p:txBody>
          <a:bodyPr wrap="none" rtlCol="0">
            <a:spAutoFit/>
          </a:bodyPr>
          <a:lstStyle/>
          <a:p>
            <a:r>
              <a:rPr lang="en-US" dirty="0" smtClean="0"/>
              <a:t>set of projected points</a:t>
            </a:r>
            <a:endParaRPr lang="en-US" dirty="0"/>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170791927"/>
      </p:ext>
    </p:extLst>
  </p:cSld>
  <p:clrMapOvr>
    <a:masterClrMapping/>
  </p:clrMapOvr>
  <mc:AlternateContent xmlns:mc="http://schemas.openxmlformats.org/markup-compatibility/2006" xmlns:p14="http://schemas.microsoft.com/office/powerpoint/2010/main">
    <mc:Choice Requires="p14">
      <p:transition spd="med" p14:dur="700" advTm="29500">
        <p:fade/>
      </p:transition>
    </mc:Choice>
    <mc:Fallback xmlns="">
      <p:transition spd="med" advTm="295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Introduction</a:t>
            </a:r>
            <a:endParaRPr lang="en-US" dirty="0"/>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F:\Eg2013\girona\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1600200"/>
            <a:ext cx="7620001" cy="474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89468"/>
      </p:ext>
    </p:extLst>
  </p:cSld>
  <p:clrMapOvr>
    <a:masterClrMapping/>
  </p:clrMapOvr>
  <mc:AlternateContent xmlns:mc="http://schemas.openxmlformats.org/markup-compatibility/2006" xmlns:p14="http://schemas.microsoft.com/office/powerpoint/2010/main">
    <mc:Choice Requires="p14">
      <p:transition spd="med" p14:dur="700" advTm="25890">
        <p:fade/>
      </p:transition>
    </mc:Choice>
    <mc:Fallback xmlns="">
      <p:transition spd="med" advTm="258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xit" presetSubtype="0" fill="hold" nodeType="withEffect">
                                  <p:stCondLst>
                                    <p:cond delay="0"/>
                                  </p:stCondLst>
                                  <p:childTnLst>
                                    <p:animEffect transition="out" filter="fade">
                                      <p:cBhvr>
                                        <p:cTn id="11" dur="500"/>
                                        <p:tgtEl>
                                          <p:spTgt spid="1035"/>
                                        </p:tgtEl>
                                      </p:cBhvr>
                                    </p:animEffect>
                                    <p:set>
                                      <p:cBhvr>
                                        <p:cTn id="12" dur="1" fill="hold">
                                          <p:stCondLst>
                                            <p:cond delay="499"/>
                                          </p:stCondLst>
                                        </p:cTn>
                                        <p:tgtEl>
                                          <p:spTgt spid="10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Repetition Structure Optimization</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1824"/>
            <a:ext cx="2590800" cy="250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381000" y="5470002"/>
                <a:ext cx="4144340" cy="4532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limLow>
                            <m:limLowPr>
                              <m:ctrlPr>
                                <a:rPr lang="en-US" b="0" i="1" smtClean="0">
                                  <a:latin typeface="Cambria Math"/>
                                </a:rPr>
                              </m:ctrlPr>
                            </m:limLowPr>
                            <m:e>
                              <m:r>
                                <m:rPr>
                                  <m:sty m:val="p"/>
                                </m:rPr>
                                <a:rPr lang="en-US" b="0" i="0" smtClean="0">
                                  <a:latin typeface="Cambria Math"/>
                                </a:rPr>
                                <m:t>min</m:t>
                              </m:r>
                            </m:e>
                            <m:lim>
                              <m:r>
                                <a:rPr lang="en-US" b="0" i="1" smtClean="0">
                                  <a:latin typeface="Cambria Math"/>
                                </a:rPr>
                                <m:t>𝑆</m:t>
                              </m:r>
                            </m:lim>
                          </m:limLow>
                        </m:fName>
                        <m:e>
                          <m:r>
                            <a:rPr lang="en-US" b="0" i="1" smtClean="0">
                              <a:latin typeface="Cambria Math"/>
                            </a:rPr>
                            <m:t>𝐸</m:t>
                          </m:r>
                          <m:d>
                            <m:dPr>
                              <m:ctrlPr>
                                <a:rPr lang="en-US" b="0" i="1" smtClean="0">
                                  <a:latin typeface="Cambria Math"/>
                                </a:rPr>
                              </m:ctrlPr>
                            </m:dPr>
                            <m:e>
                              <m:r>
                                <a:rPr lang="en-US" b="0" i="1" smtClean="0">
                                  <a:latin typeface="Cambria Math"/>
                                </a:rPr>
                                <m:t>𝑆</m:t>
                              </m:r>
                            </m:e>
                          </m:d>
                          <m:r>
                            <a:rPr lang="en-US" b="0" i="1" smtClean="0">
                              <a:latin typeface="Cambria Math"/>
                            </a:rPr>
                            <m:t>≔</m:t>
                          </m:r>
                          <m:sSub>
                            <m:sSubPr>
                              <m:ctrlPr>
                                <a:rPr lang="en-US" b="0" i="1" smtClean="0">
                                  <a:latin typeface="Cambria Math"/>
                                </a:rPr>
                              </m:ctrlPr>
                            </m:sSubPr>
                            <m:e>
                              <m:r>
                                <a:rPr lang="en-US" b="0" i="1" smtClean="0">
                                  <a:latin typeface="Cambria Math"/>
                                </a:rPr>
                                <m:t>𝐸</m:t>
                              </m:r>
                            </m:e>
                            <m:sub>
                              <m:r>
                                <a:rPr lang="en-US" b="0" i="1" smtClean="0">
                                  <a:latin typeface="Cambria Math"/>
                                </a:rPr>
                                <m:t>𝑑𝑎𝑡𝑎</m:t>
                              </m:r>
                            </m:sub>
                          </m:sSub>
                          <m:d>
                            <m:dPr>
                              <m:ctrlPr>
                                <a:rPr lang="en-US" b="0" i="1" smtClean="0">
                                  <a:latin typeface="Cambria Math"/>
                                </a:rPr>
                              </m:ctrlPr>
                            </m:dPr>
                            <m:e>
                              <m:r>
                                <a:rPr lang="en-US" b="0" i="1" smtClean="0">
                                  <a:latin typeface="Cambria Math"/>
                                </a:rPr>
                                <m:t>𝑆</m:t>
                              </m:r>
                            </m:e>
                          </m:d>
                          <m:r>
                            <a:rPr lang="en-US" b="0" i="1" smtClean="0">
                              <a:latin typeface="Cambria Math"/>
                            </a:rPr>
                            <m:t>+</m:t>
                          </m:r>
                          <m:r>
                            <a:rPr lang="en-US" b="0" i="1" smtClean="0">
                              <a:latin typeface="Cambria Math"/>
                              <a:ea typeface="Cambria Math"/>
                            </a:rPr>
                            <m:t>𝜆</m:t>
                          </m:r>
                          <m:r>
                            <a:rPr lang="en-US" b="0" i="1"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𝐸</m:t>
                              </m:r>
                            </m:e>
                            <m:sub>
                              <m:r>
                                <a:rPr lang="en-US" b="0" i="1" smtClean="0">
                                  <a:latin typeface="Cambria Math"/>
                                  <a:ea typeface="Cambria Math"/>
                                </a:rPr>
                                <m:t>𝑟𝑒𝑔𝑢𝑙𝑎𝑟𝑖𝑡𝑦</m:t>
                              </m:r>
                            </m:sub>
                          </m:sSub>
                          <m:d>
                            <m:dPr>
                              <m:ctrlPr>
                                <a:rPr lang="en-US" b="0" i="1" smtClean="0">
                                  <a:latin typeface="Cambria Math"/>
                                  <a:ea typeface="Cambria Math"/>
                                </a:rPr>
                              </m:ctrlPr>
                            </m:dPr>
                            <m:e>
                              <m:r>
                                <a:rPr lang="en-US" b="0" i="1" smtClean="0">
                                  <a:latin typeface="Cambria Math"/>
                                  <a:ea typeface="Cambria Math"/>
                                </a:rPr>
                                <m:t>𝑆</m:t>
                              </m:r>
                            </m:e>
                          </m:d>
                        </m:e>
                      </m:fun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81000" y="5470002"/>
                <a:ext cx="4144340" cy="453266"/>
              </a:xfrm>
              <a:prstGeom prst="rect">
                <a:avLst/>
              </a:prstGeom>
              <a:blipFill rotWithShape="1">
                <a:blip r:embed="rId4"/>
                <a:stretch>
                  <a:fillRect b="-1333"/>
                </a:stretch>
              </a:blipFill>
            </p:spPr>
            <p:txBody>
              <a:bodyPr/>
              <a:lstStyle/>
              <a:p>
                <a:r>
                  <a:rPr lang="en-US">
                    <a:noFill/>
                  </a:rPr>
                  <a:t> </a:t>
                </a:r>
              </a:p>
            </p:txBody>
          </p:sp>
        </mc:Fallback>
      </mc:AlternateContent>
      <p:sp>
        <p:nvSpPr>
          <p:cNvPr id="4" name="TextBox 3"/>
          <p:cNvSpPr txBox="1"/>
          <p:nvPr/>
        </p:nvSpPr>
        <p:spPr>
          <a:xfrm>
            <a:off x="603054" y="4070519"/>
            <a:ext cx="2299091" cy="369332"/>
          </a:xfrm>
          <a:prstGeom prst="rect">
            <a:avLst/>
          </a:prstGeom>
          <a:noFill/>
        </p:spPr>
        <p:txBody>
          <a:bodyPr wrap="none" rtlCol="0">
            <a:spAutoFit/>
          </a:bodyPr>
          <a:lstStyle/>
          <a:p>
            <a:r>
              <a:rPr lang="en-US" dirty="0" smtClean="0"/>
              <a:t>set of projected points</a:t>
            </a:r>
            <a:endParaRPr lang="en-US" dirty="0"/>
          </a:p>
        </p:txBody>
      </p:sp>
      <p:cxnSp>
        <p:nvCxnSpPr>
          <p:cNvPr id="14" name="Straight Arrow Connector 13"/>
          <p:cNvCxnSpPr/>
          <p:nvPr/>
        </p:nvCxnSpPr>
        <p:spPr>
          <a:xfrm>
            <a:off x="1676400" y="4495800"/>
            <a:ext cx="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668158856"/>
      </p:ext>
    </p:extLst>
  </p:cSld>
  <p:clrMapOvr>
    <a:masterClrMapping/>
  </p:clrMapOvr>
  <mc:AlternateContent xmlns:mc="http://schemas.openxmlformats.org/markup-compatibility/2006" xmlns:p14="http://schemas.microsoft.com/office/powerpoint/2010/main">
    <mc:Choice Requires="p14">
      <p:transition spd="med" p14:dur="700" advTm="5638">
        <p:fade/>
      </p:transition>
    </mc:Choice>
    <mc:Fallback xmlns="">
      <p:transition spd="med" advTm="5638">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4114800" cy="4525963"/>
          </a:xfrm>
        </p:spPr>
        <p:txBody>
          <a:bodyPr/>
          <a:lstStyle/>
          <a:p>
            <a:pPr marL="0" indent="0">
              <a:buNone/>
            </a:pPr>
            <a:r>
              <a:rPr lang="en-US" dirty="0" smtClean="0">
                <a:solidFill>
                  <a:srgbClr val="006666"/>
                </a:solidFill>
              </a:rPr>
              <a:t>Data Term</a:t>
            </a:r>
            <a:endParaRPr lang="en-US" dirty="0">
              <a:solidFill>
                <a:srgbClr val="006666"/>
              </a:solidFill>
            </a:endParaRPr>
          </a:p>
        </p:txBody>
      </p:sp>
      <p:sp>
        <p:nvSpPr>
          <p:cNvPr id="4" name="Title 1"/>
          <p:cNvSpPr>
            <a:spLocks noGrp="1"/>
          </p:cNvSpPr>
          <p:nvPr>
            <p:ph type="title"/>
          </p:nvPr>
        </p:nvSpPr>
        <p:spPr>
          <a:xfrm>
            <a:off x="457200" y="274638"/>
            <a:ext cx="8229600" cy="1143000"/>
          </a:xfrm>
        </p:spPr>
        <p:txBody>
          <a:bodyPr/>
          <a:lstStyle/>
          <a:p>
            <a:r>
              <a:rPr lang="en-US" dirty="0"/>
              <a:t>Repetition Structure Optimization</a:t>
            </a:r>
          </a:p>
        </p:txBody>
      </p:sp>
      <mc:AlternateContent xmlns:mc="http://schemas.openxmlformats.org/markup-compatibility/2006" xmlns:a14="http://schemas.microsoft.com/office/drawing/2010/main">
        <mc:Choice Requires="a14">
          <p:sp>
            <p:nvSpPr>
              <p:cNvPr id="5" name="TextBox 4"/>
              <p:cNvSpPr txBox="1"/>
              <p:nvPr/>
            </p:nvSpPr>
            <p:spPr>
              <a:xfrm>
                <a:off x="457200" y="2552093"/>
                <a:ext cx="2814873" cy="8769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𝐸</m:t>
                          </m:r>
                        </m:e>
                        <m:sub>
                          <m:r>
                            <a:rPr lang="en-US" b="0" i="1" smtClean="0">
                              <a:latin typeface="Cambria Math"/>
                            </a:rPr>
                            <m:t>𝑑𝑎𝑡𝑎</m:t>
                          </m:r>
                        </m:sub>
                      </m:sSub>
                      <m:d>
                        <m:dPr>
                          <m:ctrlPr>
                            <a:rPr lang="en-US" b="0" i="1" smtClean="0">
                              <a:latin typeface="Cambria Math"/>
                            </a:rPr>
                          </m:ctrlPr>
                        </m:dPr>
                        <m:e>
                          <m:r>
                            <a:rPr lang="en-US" b="0" i="1" smtClean="0">
                              <a:latin typeface="Cambria Math"/>
                            </a:rPr>
                            <m:t>𝑆</m:t>
                          </m:r>
                        </m:e>
                      </m:d>
                      <m:r>
                        <a:rPr lang="en-US" b="0" i="1" smtClean="0">
                          <a:latin typeface="Cambria Math"/>
                        </a:rPr>
                        <m:t>= </m:t>
                      </m:r>
                      <m:nary>
                        <m:naryPr>
                          <m:chr m:val="∑"/>
                          <m:ctrlPr>
                            <a:rPr lang="en-US" b="0" i="1" smtClean="0">
                              <a:latin typeface="Cambria Math"/>
                            </a:rPr>
                          </m:ctrlPr>
                        </m:naryPr>
                        <m:sub>
                          <m:r>
                            <m:rPr>
                              <m:brk m:alnAt="23"/>
                            </m:rPr>
                            <a:rPr lang="en-US" b="0" i="1" smtClean="0">
                              <a:latin typeface="Cambria Math"/>
                            </a:rPr>
                            <m:t>𝑖</m:t>
                          </m:r>
                          <m:r>
                            <a:rPr lang="en-US" b="0" i="1" smtClean="0">
                              <a:latin typeface="Cambria Math"/>
                            </a:rPr>
                            <m:t>=1</m:t>
                          </m:r>
                        </m:sub>
                        <m:sup>
                          <m:r>
                            <a:rPr lang="en-US" b="0" i="1" smtClean="0">
                              <a:latin typeface="Cambria Math"/>
                            </a:rPr>
                            <m:t>𝑘</m:t>
                          </m:r>
                        </m:sup>
                        <m:e>
                          <m:r>
                            <a:rPr lang="en-US" b="0" i="1" smtClean="0">
                              <a:latin typeface="Cambria Math"/>
                            </a:rPr>
                            <m:t>1/(</m:t>
                          </m:r>
                          <m:sSub>
                            <m:sSubPr>
                              <m:ctrlPr>
                                <a:rPr lang="en-US" b="0" i="1" smtClean="0">
                                  <a:latin typeface="Cambria Math"/>
                                </a:rPr>
                              </m:ctrlPr>
                            </m:sSubPr>
                            <m:e>
                              <m:r>
                                <a:rPr lang="en-US" b="0" i="1" smtClean="0">
                                  <a:latin typeface="Cambria Math"/>
                                </a:rPr>
                                <m:t>𝑤</m:t>
                              </m:r>
                            </m:e>
                            <m:sub>
                              <m:r>
                                <a:rPr lang="en-US" b="0" i="1" smtClean="0">
                                  <a:latin typeface="Cambria Math"/>
                                </a:rPr>
                                <m:t>𝑖</m:t>
                              </m:r>
                            </m:sub>
                          </m:sSub>
                          <m:r>
                            <a:rPr lang="en-US" b="0" i="1" smtClean="0">
                              <a:latin typeface="Cambria Math"/>
                            </a:rPr>
                            <m:t> . </m:t>
                          </m:r>
                          <m:sSub>
                            <m:sSubPr>
                              <m:ctrlPr>
                                <a:rPr lang="en-US" b="0" i="1" smtClean="0">
                                  <a:latin typeface="Cambria Math"/>
                                </a:rPr>
                              </m:ctrlPr>
                            </m:sSubPr>
                            <m:e>
                              <m:r>
                                <a:rPr lang="en-US" b="0" i="1" smtClean="0">
                                  <a:latin typeface="Cambria Math"/>
                                </a:rPr>
                                <m:t>𝑔</m:t>
                              </m:r>
                            </m:e>
                            <m:sub>
                              <m:r>
                                <a:rPr lang="en-US" b="0" i="1" smtClean="0">
                                  <a:latin typeface="Cambria Math"/>
                                </a:rPr>
                                <m:t>𝑖</m:t>
                              </m:r>
                            </m:sub>
                          </m:sSub>
                          <m:r>
                            <a:rPr lang="en-US" b="0" i="1" smtClean="0">
                              <a:latin typeface="Cambria Math"/>
                            </a:rPr>
                            <m:t>)</m:t>
                          </m:r>
                        </m:e>
                      </m:nary>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57200" y="2552093"/>
                <a:ext cx="2814873" cy="876907"/>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7200" y="3649824"/>
                <a:ext cx="3434209"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𝑔</m:t>
                          </m:r>
                        </m:e>
                        <m:sub>
                          <m:r>
                            <a:rPr lang="en-US" b="0" i="1" smtClean="0">
                              <a:latin typeface="Cambria Math"/>
                            </a:rPr>
                            <m:t>𝑖</m:t>
                          </m:r>
                        </m:sub>
                      </m:sSub>
                      <m:d>
                        <m:dPr>
                          <m:ctrlPr>
                            <a:rPr lang="en-US" b="0" i="1" smtClean="0">
                              <a:latin typeface="Cambria Math"/>
                            </a:rPr>
                          </m:ctrlPr>
                        </m:dPr>
                        <m:e>
                          <m:sSub>
                            <m:sSubPr>
                              <m:ctrlPr>
                                <a:rPr lang="en-US" b="0" i="1" smtClean="0">
                                  <a:latin typeface="Cambria Math"/>
                                </a:rPr>
                              </m:ctrlPr>
                            </m:sSubPr>
                            <m:e>
                              <m:r>
                                <a:rPr lang="en-US" b="0" i="1" smtClean="0">
                                  <a:latin typeface="Cambria Math"/>
                                </a:rPr>
                                <m:t>𝑆</m:t>
                              </m:r>
                            </m:e>
                            <m:sub>
                              <m:r>
                                <a:rPr lang="en-US" b="0" i="1" smtClean="0">
                                  <a:latin typeface="Cambria Math"/>
                                </a:rPr>
                                <m:t>𝑖</m:t>
                              </m:r>
                            </m:sub>
                          </m:sSub>
                        </m:e>
                      </m:d>
                      <m:r>
                        <a:rPr lang="en-US" b="0" i="1" smtClean="0">
                          <a:latin typeface="Cambria Math"/>
                        </a:rPr>
                        <m:t>= </m:t>
                      </m:r>
                      <m:nary>
                        <m:naryPr>
                          <m:chr m:val="∑"/>
                          <m:supHide m:val="on"/>
                          <m:ctrlPr>
                            <a:rPr lang="en-US" b="0" i="1" smtClean="0">
                              <a:latin typeface="Cambria Math"/>
                            </a:rPr>
                          </m:ctrlPr>
                        </m:naryPr>
                        <m:sub>
                          <m:sSub>
                            <m:sSubPr>
                              <m:ctrlPr>
                                <a:rPr lang="en-US" b="0" i="1" smtClean="0">
                                  <a:latin typeface="Cambria Math"/>
                                </a:rPr>
                              </m:ctrlPr>
                            </m:sSubPr>
                            <m:e>
                              <m:r>
                                <m:rPr>
                                  <m:brk m:alnAt="7"/>
                                </m:rPr>
                                <a:rPr lang="en-US" b="0" i="1" smtClean="0">
                                  <a:latin typeface="Cambria Math"/>
                                </a:rPr>
                                <m:t>𝑝</m:t>
                              </m:r>
                            </m:e>
                            <m:sub>
                              <m:r>
                                <m:rPr>
                                  <m:brk m:alnAt="7"/>
                                </m:rPr>
                                <a:rPr lang="en-US" b="0" i="1" smtClean="0">
                                  <a:latin typeface="Cambria Math"/>
                                </a:rPr>
                                <m:t>𝑗</m:t>
                              </m:r>
                            </m:sub>
                          </m:sSub>
                          <m:r>
                            <m:rPr>
                              <m:brk m:alnAt="7"/>
                            </m:rPr>
                            <a:rPr lang="en-US" b="0" i="1" smtClean="0">
                              <a:latin typeface="Cambria Math"/>
                              <a:ea typeface="Cambria Math"/>
                            </a:rPr>
                            <m:t>∈</m:t>
                          </m:r>
                          <m:r>
                            <a:rPr lang="en-US" b="0" i="1" smtClean="0">
                              <a:latin typeface="Cambria Math"/>
                              <a:ea typeface="Cambria Math"/>
                            </a:rPr>
                            <m:t>𝑃</m:t>
                          </m:r>
                        </m:sub>
                        <m:sup/>
                        <m:e>
                          <m:r>
                            <m:rPr>
                              <m:sty m:val="p"/>
                            </m:rPr>
                            <a:rPr lang="en-US" b="0" i="0" smtClean="0">
                              <a:latin typeface="Cambria Math"/>
                            </a:rPr>
                            <m:t>exp</m:t>
                          </m:r>
                          <m:r>
                            <a:rPr lang="en-US" b="0" i="1" smtClean="0">
                              <a:latin typeface="Cambria Math"/>
                            </a:rPr>
                            <m:t>⁡(−</m:t>
                          </m:r>
                          <m:f>
                            <m:fPr>
                              <m:ctrlPr>
                                <a:rPr lang="en-US" b="0" i="1" smtClean="0">
                                  <a:latin typeface="Cambria Math"/>
                                </a:rPr>
                              </m:ctrlPr>
                            </m:fPr>
                            <m:num>
                              <m:sSup>
                                <m:sSupPr>
                                  <m:ctrlPr>
                                    <a:rPr lang="en-US" b="0" i="1" smtClean="0">
                                      <a:latin typeface="Cambria Math"/>
                                    </a:rPr>
                                  </m:ctrlPr>
                                </m:sSupPr>
                                <m:e>
                                  <m:d>
                                    <m:dPr>
                                      <m:begChr m:val="|"/>
                                      <m:endChr m:val="|"/>
                                      <m:ctrlPr>
                                        <a:rPr lang="en-US" b="0" i="1" smtClean="0">
                                          <a:latin typeface="Cambria Math"/>
                                        </a:rPr>
                                      </m:ctrlPr>
                                    </m:dPr>
                                    <m:e>
                                      <m:d>
                                        <m:dPr>
                                          <m:begChr m:val="|"/>
                                          <m:endChr m:val="|"/>
                                          <m:ctrlPr>
                                            <a:rPr lang="en-US" b="0" i="1" smtClean="0">
                                              <a:latin typeface="Cambria Math"/>
                                            </a:rPr>
                                          </m:ctrlPr>
                                        </m:dPr>
                                        <m:e>
                                          <m:sSub>
                                            <m:sSubPr>
                                              <m:ctrlPr>
                                                <a:rPr lang="en-US" b="0" i="1" smtClean="0">
                                                  <a:latin typeface="Cambria Math"/>
                                                </a:rPr>
                                              </m:ctrlPr>
                                            </m:sSubPr>
                                            <m:e>
                                              <m:r>
                                                <a:rPr lang="en-US" b="0" i="1" smtClean="0">
                                                  <a:latin typeface="Cambria Math"/>
                                                </a:rPr>
                                                <m:t>𝑞</m:t>
                                              </m:r>
                                            </m:e>
                                            <m:sub>
                                              <m:r>
                                                <a:rPr lang="en-US" b="0" i="1" smtClean="0">
                                                  <a:latin typeface="Cambria Math"/>
                                                </a:rPr>
                                                <m:t>𝑖</m:t>
                                              </m:r>
                                            </m:sub>
                                          </m:sSub>
                                          <m:r>
                                            <a:rPr lang="en-US" b="0" i="1" smtClean="0">
                                              <a:latin typeface="Cambria Math"/>
                                            </a:rPr>
                                            <m:t>−</m:t>
                                          </m:r>
                                          <m:sSub>
                                            <m:sSubPr>
                                              <m:ctrlPr>
                                                <a:rPr lang="en-US" b="0" i="1" smtClean="0">
                                                  <a:latin typeface="Cambria Math"/>
                                                </a:rPr>
                                              </m:ctrlPr>
                                            </m:sSubPr>
                                            <m:e>
                                              <m:r>
                                                <a:rPr lang="en-US" b="0" i="1" smtClean="0">
                                                  <a:latin typeface="Cambria Math"/>
                                                </a:rPr>
                                                <m:t>𝑝</m:t>
                                              </m:r>
                                            </m:e>
                                            <m:sub>
                                              <m:r>
                                                <a:rPr lang="en-US" b="0" i="1" smtClean="0">
                                                  <a:latin typeface="Cambria Math"/>
                                                </a:rPr>
                                                <m:t>𝑖</m:t>
                                              </m:r>
                                            </m:sub>
                                          </m:sSub>
                                        </m:e>
                                      </m:d>
                                    </m:e>
                                  </m:d>
                                </m:e>
                                <m:sup>
                                  <m:r>
                                    <a:rPr lang="en-US" b="0" i="1" smtClean="0">
                                      <a:latin typeface="Cambria Math"/>
                                    </a:rPr>
                                    <m:t>2</m:t>
                                  </m:r>
                                </m:sup>
                              </m:sSup>
                            </m:num>
                            <m:den>
                              <m:r>
                                <a:rPr lang="en-US" b="0" i="1" smtClean="0">
                                  <a:latin typeface="Cambria Math"/>
                                </a:rPr>
                                <m:t>2</m:t>
                              </m:r>
                              <m:sSup>
                                <m:sSupPr>
                                  <m:ctrlPr>
                                    <a:rPr lang="en-US" b="0" i="1" smtClean="0">
                                      <a:latin typeface="Cambria Math"/>
                                      <a:ea typeface="Cambria Math"/>
                                    </a:rPr>
                                  </m:ctrlPr>
                                </m:sSupPr>
                                <m:e>
                                  <m:r>
                                    <a:rPr lang="en-US" b="0" i="1" smtClean="0">
                                      <a:latin typeface="Cambria Math"/>
                                      <a:ea typeface="Cambria Math"/>
                                    </a:rPr>
                                    <m:t>𝜎</m:t>
                                  </m:r>
                                </m:e>
                                <m:sup>
                                  <m:r>
                                    <a:rPr lang="en-US" b="0" i="1" smtClean="0">
                                      <a:latin typeface="Cambria Math"/>
                                      <a:ea typeface="Cambria Math"/>
                                    </a:rPr>
                                    <m:t>2</m:t>
                                  </m:r>
                                </m:sup>
                              </m:sSup>
                            </m:den>
                          </m:f>
                          <m:r>
                            <a:rPr lang="en-US" b="0" i="1" smtClean="0">
                              <a:latin typeface="Cambria Math"/>
                              <a:ea typeface="Cambria Math"/>
                            </a:rPr>
                            <m:t>)</m:t>
                          </m:r>
                        </m:e>
                      </m:nary>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 y="3649824"/>
                <a:ext cx="3434209" cy="922176"/>
              </a:xfrm>
              <a:prstGeom prst="rect">
                <a:avLst/>
              </a:prstGeom>
              <a:blipFill rotWithShape="1">
                <a:blip r:embed="rId8"/>
                <a:stretch>
                  <a:fillRect/>
                </a:stretch>
              </a:blipFill>
            </p:spPr>
            <p:txBody>
              <a:bodyPr/>
              <a:lstStyle/>
              <a:p>
                <a:r>
                  <a:rPr lang="en-US">
                    <a:noFill/>
                  </a:rPr>
                  <a:t> </a:t>
                </a:r>
              </a:p>
            </p:txBody>
          </p:sp>
        </mc:Fallback>
      </mc:AlternateContent>
      <p:sp>
        <p:nvSpPr>
          <p:cNvPr id="7" name="Footer Placeholder 6"/>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529123172"/>
      </p:ext>
    </p:extLst>
  </p:cSld>
  <p:clrMapOvr>
    <a:masterClrMapping/>
  </p:clrMapOvr>
  <mc:AlternateContent xmlns:mc="http://schemas.openxmlformats.org/markup-compatibility/2006" xmlns:p14="http://schemas.microsoft.com/office/powerpoint/2010/main">
    <mc:Choice Requires="p14">
      <p:transition spd="med" p14:dur="700" advTm="18145">
        <p:fade/>
      </p:transition>
    </mc:Choice>
    <mc:Fallback xmlns="">
      <p:transition spd="med" advTm="18145">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4114800" cy="4525963"/>
          </a:xfrm>
        </p:spPr>
        <p:txBody>
          <a:bodyPr/>
          <a:lstStyle/>
          <a:p>
            <a:pPr marL="0" indent="0">
              <a:buNone/>
            </a:pPr>
            <a:r>
              <a:rPr lang="en-US" dirty="0" smtClean="0">
                <a:solidFill>
                  <a:srgbClr val="006666"/>
                </a:solidFill>
              </a:rPr>
              <a:t>Data Term</a:t>
            </a:r>
            <a:endParaRPr lang="en-US" dirty="0">
              <a:solidFill>
                <a:srgbClr val="006666"/>
              </a:solidFill>
            </a:endParaRPr>
          </a:p>
        </p:txBody>
      </p:sp>
      <p:sp>
        <p:nvSpPr>
          <p:cNvPr id="4" name="Title 1"/>
          <p:cNvSpPr>
            <a:spLocks noGrp="1"/>
          </p:cNvSpPr>
          <p:nvPr>
            <p:ph type="title"/>
          </p:nvPr>
        </p:nvSpPr>
        <p:spPr>
          <a:xfrm>
            <a:off x="457200" y="274638"/>
            <a:ext cx="8229600" cy="1143000"/>
          </a:xfrm>
        </p:spPr>
        <p:txBody>
          <a:bodyPr/>
          <a:lstStyle/>
          <a:p>
            <a:r>
              <a:rPr lang="en-US" dirty="0"/>
              <a:t>Repetition Structure Optimization</a:t>
            </a:r>
          </a:p>
        </p:txBody>
      </p:sp>
      <mc:AlternateContent xmlns:mc="http://schemas.openxmlformats.org/markup-compatibility/2006" xmlns:a14="http://schemas.microsoft.com/office/drawing/2010/main">
        <mc:Choice Requires="a14">
          <p:sp>
            <p:nvSpPr>
              <p:cNvPr id="5" name="TextBox 4"/>
              <p:cNvSpPr txBox="1"/>
              <p:nvPr/>
            </p:nvSpPr>
            <p:spPr>
              <a:xfrm>
                <a:off x="457200" y="2552093"/>
                <a:ext cx="2814873" cy="8769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𝐸</m:t>
                          </m:r>
                        </m:e>
                        <m:sub>
                          <m:r>
                            <a:rPr lang="en-US" b="0" i="1" smtClean="0">
                              <a:latin typeface="Cambria Math"/>
                            </a:rPr>
                            <m:t>𝑑𝑎𝑡𝑎</m:t>
                          </m:r>
                        </m:sub>
                      </m:sSub>
                      <m:d>
                        <m:dPr>
                          <m:ctrlPr>
                            <a:rPr lang="en-US" b="0" i="1" smtClean="0">
                              <a:latin typeface="Cambria Math"/>
                            </a:rPr>
                          </m:ctrlPr>
                        </m:dPr>
                        <m:e>
                          <m:r>
                            <a:rPr lang="en-US" b="0" i="1" smtClean="0">
                              <a:latin typeface="Cambria Math"/>
                            </a:rPr>
                            <m:t>𝑆</m:t>
                          </m:r>
                        </m:e>
                      </m:d>
                      <m:r>
                        <a:rPr lang="en-US" b="0" i="1" smtClean="0">
                          <a:latin typeface="Cambria Math"/>
                        </a:rPr>
                        <m:t>= </m:t>
                      </m:r>
                      <m:nary>
                        <m:naryPr>
                          <m:chr m:val="∑"/>
                          <m:ctrlPr>
                            <a:rPr lang="en-US" b="0" i="1" smtClean="0">
                              <a:latin typeface="Cambria Math"/>
                            </a:rPr>
                          </m:ctrlPr>
                        </m:naryPr>
                        <m:sub>
                          <m:r>
                            <m:rPr>
                              <m:brk m:alnAt="23"/>
                            </m:rPr>
                            <a:rPr lang="en-US" b="0" i="1" smtClean="0">
                              <a:latin typeface="Cambria Math"/>
                            </a:rPr>
                            <m:t>𝑖</m:t>
                          </m:r>
                          <m:r>
                            <a:rPr lang="en-US" b="0" i="1" smtClean="0">
                              <a:latin typeface="Cambria Math"/>
                            </a:rPr>
                            <m:t>=1</m:t>
                          </m:r>
                        </m:sub>
                        <m:sup>
                          <m:r>
                            <a:rPr lang="en-US" b="0" i="1" smtClean="0">
                              <a:latin typeface="Cambria Math"/>
                            </a:rPr>
                            <m:t>𝑘</m:t>
                          </m:r>
                        </m:sup>
                        <m:e>
                          <m:r>
                            <a:rPr lang="en-US" b="0" i="1" smtClean="0">
                              <a:latin typeface="Cambria Math"/>
                            </a:rPr>
                            <m:t>1/(</m:t>
                          </m:r>
                          <m:sSub>
                            <m:sSubPr>
                              <m:ctrlPr>
                                <a:rPr lang="en-US" b="0" i="1" smtClean="0">
                                  <a:latin typeface="Cambria Math"/>
                                </a:rPr>
                              </m:ctrlPr>
                            </m:sSubPr>
                            <m:e>
                              <m:r>
                                <a:rPr lang="en-US" b="0" i="1" smtClean="0">
                                  <a:latin typeface="Cambria Math"/>
                                </a:rPr>
                                <m:t>𝑤</m:t>
                              </m:r>
                            </m:e>
                            <m:sub>
                              <m:r>
                                <a:rPr lang="en-US" b="0" i="1" smtClean="0">
                                  <a:latin typeface="Cambria Math"/>
                                </a:rPr>
                                <m:t>𝑖</m:t>
                              </m:r>
                            </m:sub>
                          </m:sSub>
                          <m:r>
                            <a:rPr lang="en-US" b="0" i="1" smtClean="0">
                              <a:latin typeface="Cambria Math"/>
                            </a:rPr>
                            <m:t> . </m:t>
                          </m:r>
                          <m:sSub>
                            <m:sSubPr>
                              <m:ctrlPr>
                                <a:rPr lang="en-US" b="0" i="1" smtClean="0">
                                  <a:latin typeface="Cambria Math"/>
                                </a:rPr>
                              </m:ctrlPr>
                            </m:sSubPr>
                            <m:e>
                              <m:r>
                                <a:rPr lang="en-US" b="0" i="1" smtClean="0">
                                  <a:latin typeface="Cambria Math"/>
                                </a:rPr>
                                <m:t>𝑔</m:t>
                              </m:r>
                            </m:e>
                            <m:sub>
                              <m:r>
                                <a:rPr lang="en-US" b="0" i="1" smtClean="0">
                                  <a:latin typeface="Cambria Math"/>
                                </a:rPr>
                                <m:t>𝑖</m:t>
                              </m:r>
                            </m:sub>
                          </m:sSub>
                          <m:r>
                            <a:rPr lang="en-US" b="0" i="1" smtClean="0">
                              <a:latin typeface="Cambria Math"/>
                            </a:rPr>
                            <m:t>)</m:t>
                          </m:r>
                        </m:e>
                      </m:nary>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57200" y="2552093"/>
                <a:ext cx="2814873" cy="876907"/>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7200" y="3649824"/>
                <a:ext cx="3434209"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𝑔</m:t>
                          </m:r>
                        </m:e>
                        <m:sub>
                          <m:r>
                            <a:rPr lang="en-US" b="0" i="1" smtClean="0">
                              <a:latin typeface="Cambria Math"/>
                            </a:rPr>
                            <m:t>𝑖</m:t>
                          </m:r>
                        </m:sub>
                      </m:sSub>
                      <m:d>
                        <m:dPr>
                          <m:ctrlPr>
                            <a:rPr lang="en-US" b="0" i="1" smtClean="0">
                              <a:latin typeface="Cambria Math"/>
                            </a:rPr>
                          </m:ctrlPr>
                        </m:dPr>
                        <m:e>
                          <m:sSub>
                            <m:sSubPr>
                              <m:ctrlPr>
                                <a:rPr lang="en-US" b="0" i="1" smtClean="0">
                                  <a:latin typeface="Cambria Math"/>
                                </a:rPr>
                              </m:ctrlPr>
                            </m:sSubPr>
                            <m:e>
                              <m:r>
                                <a:rPr lang="en-US" b="0" i="1" smtClean="0">
                                  <a:latin typeface="Cambria Math"/>
                                </a:rPr>
                                <m:t>𝑆</m:t>
                              </m:r>
                            </m:e>
                            <m:sub>
                              <m:r>
                                <a:rPr lang="en-US" b="0" i="1" smtClean="0">
                                  <a:latin typeface="Cambria Math"/>
                                </a:rPr>
                                <m:t>𝑖</m:t>
                              </m:r>
                            </m:sub>
                          </m:sSub>
                        </m:e>
                      </m:d>
                      <m:r>
                        <a:rPr lang="en-US" b="0" i="1" smtClean="0">
                          <a:latin typeface="Cambria Math"/>
                        </a:rPr>
                        <m:t>= </m:t>
                      </m:r>
                      <m:nary>
                        <m:naryPr>
                          <m:chr m:val="∑"/>
                          <m:supHide m:val="on"/>
                          <m:ctrlPr>
                            <a:rPr lang="en-US" b="0" i="1" smtClean="0">
                              <a:latin typeface="Cambria Math"/>
                            </a:rPr>
                          </m:ctrlPr>
                        </m:naryPr>
                        <m:sub>
                          <m:sSub>
                            <m:sSubPr>
                              <m:ctrlPr>
                                <a:rPr lang="en-US" b="0" i="1" smtClean="0">
                                  <a:latin typeface="Cambria Math"/>
                                </a:rPr>
                              </m:ctrlPr>
                            </m:sSubPr>
                            <m:e>
                              <m:r>
                                <m:rPr>
                                  <m:brk m:alnAt="7"/>
                                </m:rPr>
                                <a:rPr lang="en-US" b="0" i="1" smtClean="0">
                                  <a:latin typeface="Cambria Math"/>
                                </a:rPr>
                                <m:t>𝑝</m:t>
                              </m:r>
                            </m:e>
                            <m:sub>
                              <m:r>
                                <m:rPr>
                                  <m:brk m:alnAt="7"/>
                                </m:rPr>
                                <a:rPr lang="en-US" b="0" i="1" smtClean="0">
                                  <a:latin typeface="Cambria Math"/>
                                </a:rPr>
                                <m:t>𝑗</m:t>
                              </m:r>
                            </m:sub>
                          </m:sSub>
                          <m:r>
                            <m:rPr>
                              <m:brk m:alnAt="7"/>
                            </m:rPr>
                            <a:rPr lang="en-US" b="0" i="1" smtClean="0">
                              <a:latin typeface="Cambria Math"/>
                              <a:ea typeface="Cambria Math"/>
                            </a:rPr>
                            <m:t>∈</m:t>
                          </m:r>
                          <m:r>
                            <a:rPr lang="en-US" b="0" i="1" smtClean="0">
                              <a:latin typeface="Cambria Math"/>
                              <a:ea typeface="Cambria Math"/>
                            </a:rPr>
                            <m:t>𝑃</m:t>
                          </m:r>
                        </m:sub>
                        <m:sup/>
                        <m:e>
                          <m:r>
                            <m:rPr>
                              <m:sty m:val="p"/>
                            </m:rPr>
                            <a:rPr lang="en-US" b="0" i="0" smtClean="0">
                              <a:latin typeface="Cambria Math"/>
                            </a:rPr>
                            <m:t>exp</m:t>
                          </m:r>
                          <m:r>
                            <a:rPr lang="en-US" b="0" i="1" smtClean="0">
                              <a:latin typeface="Cambria Math"/>
                            </a:rPr>
                            <m:t>⁡(−</m:t>
                          </m:r>
                          <m:f>
                            <m:fPr>
                              <m:ctrlPr>
                                <a:rPr lang="en-US" b="0" i="1" smtClean="0">
                                  <a:latin typeface="Cambria Math"/>
                                </a:rPr>
                              </m:ctrlPr>
                            </m:fPr>
                            <m:num>
                              <m:sSup>
                                <m:sSupPr>
                                  <m:ctrlPr>
                                    <a:rPr lang="en-US" b="0" i="1" smtClean="0">
                                      <a:latin typeface="Cambria Math"/>
                                    </a:rPr>
                                  </m:ctrlPr>
                                </m:sSupPr>
                                <m:e>
                                  <m:d>
                                    <m:dPr>
                                      <m:begChr m:val="|"/>
                                      <m:endChr m:val="|"/>
                                      <m:ctrlPr>
                                        <a:rPr lang="en-US" b="0" i="1" smtClean="0">
                                          <a:latin typeface="Cambria Math"/>
                                        </a:rPr>
                                      </m:ctrlPr>
                                    </m:dPr>
                                    <m:e>
                                      <m:d>
                                        <m:dPr>
                                          <m:begChr m:val="|"/>
                                          <m:endChr m:val="|"/>
                                          <m:ctrlPr>
                                            <a:rPr lang="en-US" b="0" i="1" smtClean="0">
                                              <a:latin typeface="Cambria Math"/>
                                            </a:rPr>
                                          </m:ctrlPr>
                                        </m:dPr>
                                        <m:e>
                                          <m:sSub>
                                            <m:sSubPr>
                                              <m:ctrlPr>
                                                <a:rPr lang="en-US" b="0" i="1" smtClean="0">
                                                  <a:latin typeface="Cambria Math"/>
                                                </a:rPr>
                                              </m:ctrlPr>
                                            </m:sSubPr>
                                            <m:e>
                                              <m:r>
                                                <a:rPr lang="en-US" b="0" i="1" smtClean="0">
                                                  <a:latin typeface="Cambria Math"/>
                                                </a:rPr>
                                                <m:t>𝑞</m:t>
                                              </m:r>
                                            </m:e>
                                            <m:sub>
                                              <m:r>
                                                <a:rPr lang="en-US" b="0" i="1" smtClean="0">
                                                  <a:latin typeface="Cambria Math"/>
                                                </a:rPr>
                                                <m:t>𝑖</m:t>
                                              </m:r>
                                            </m:sub>
                                          </m:sSub>
                                          <m:r>
                                            <a:rPr lang="en-US" b="0" i="1" smtClean="0">
                                              <a:latin typeface="Cambria Math"/>
                                            </a:rPr>
                                            <m:t>−</m:t>
                                          </m:r>
                                          <m:sSub>
                                            <m:sSubPr>
                                              <m:ctrlPr>
                                                <a:rPr lang="en-US" b="0" i="1" smtClean="0">
                                                  <a:latin typeface="Cambria Math"/>
                                                </a:rPr>
                                              </m:ctrlPr>
                                            </m:sSubPr>
                                            <m:e>
                                              <m:r>
                                                <a:rPr lang="en-US" b="0" i="1" smtClean="0">
                                                  <a:latin typeface="Cambria Math"/>
                                                </a:rPr>
                                                <m:t>𝑝</m:t>
                                              </m:r>
                                            </m:e>
                                            <m:sub>
                                              <m:r>
                                                <a:rPr lang="en-US" b="0" i="1" smtClean="0">
                                                  <a:latin typeface="Cambria Math"/>
                                                </a:rPr>
                                                <m:t>𝑖</m:t>
                                              </m:r>
                                            </m:sub>
                                          </m:sSub>
                                        </m:e>
                                      </m:d>
                                    </m:e>
                                  </m:d>
                                </m:e>
                                <m:sup>
                                  <m:r>
                                    <a:rPr lang="en-US" b="0" i="1" smtClean="0">
                                      <a:latin typeface="Cambria Math"/>
                                    </a:rPr>
                                    <m:t>2</m:t>
                                  </m:r>
                                </m:sup>
                              </m:sSup>
                            </m:num>
                            <m:den>
                              <m:r>
                                <a:rPr lang="en-US" b="0" i="1" smtClean="0">
                                  <a:latin typeface="Cambria Math"/>
                                </a:rPr>
                                <m:t>2</m:t>
                              </m:r>
                              <m:sSup>
                                <m:sSupPr>
                                  <m:ctrlPr>
                                    <a:rPr lang="en-US" b="0" i="1" smtClean="0">
                                      <a:latin typeface="Cambria Math"/>
                                      <a:ea typeface="Cambria Math"/>
                                    </a:rPr>
                                  </m:ctrlPr>
                                </m:sSupPr>
                                <m:e>
                                  <m:r>
                                    <a:rPr lang="en-US" b="0" i="1" smtClean="0">
                                      <a:latin typeface="Cambria Math"/>
                                      <a:ea typeface="Cambria Math"/>
                                    </a:rPr>
                                    <m:t>𝜎</m:t>
                                  </m:r>
                                </m:e>
                                <m:sup>
                                  <m:r>
                                    <a:rPr lang="en-US" b="0" i="1" smtClean="0">
                                      <a:latin typeface="Cambria Math"/>
                                      <a:ea typeface="Cambria Math"/>
                                    </a:rPr>
                                    <m:t>2</m:t>
                                  </m:r>
                                </m:sup>
                              </m:sSup>
                            </m:den>
                          </m:f>
                          <m:r>
                            <a:rPr lang="en-US" b="0" i="1" smtClean="0">
                              <a:latin typeface="Cambria Math"/>
                              <a:ea typeface="Cambria Math"/>
                            </a:rPr>
                            <m:t>)</m:t>
                          </m:r>
                        </m:e>
                      </m:nary>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 y="3649824"/>
                <a:ext cx="3434209" cy="922176"/>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343400" y="2530871"/>
                <a:ext cx="4651530" cy="8769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𝐸</m:t>
                          </m:r>
                        </m:e>
                        <m:sub>
                          <m:r>
                            <a:rPr lang="en-US" b="0" i="1" smtClean="0">
                              <a:latin typeface="Cambria Math"/>
                            </a:rPr>
                            <m:t>𝑟𝑒𝑔</m:t>
                          </m:r>
                        </m:sub>
                      </m:sSub>
                      <m:d>
                        <m:dPr>
                          <m:ctrlPr>
                            <a:rPr lang="en-US" b="0" i="1" smtClean="0">
                              <a:latin typeface="Cambria Math"/>
                            </a:rPr>
                          </m:ctrlPr>
                        </m:dPr>
                        <m:e>
                          <m:r>
                            <a:rPr lang="en-US" b="0" i="1" smtClean="0">
                              <a:latin typeface="Cambria Math"/>
                            </a:rPr>
                            <m:t>𝑆</m:t>
                          </m:r>
                        </m:e>
                      </m:d>
                      <m:r>
                        <a:rPr lang="en-US" b="0" i="1" smtClean="0">
                          <a:latin typeface="Cambria Math"/>
                        </a:rPr>
                        <m:t>= </m:t>
                      </m:r>
                      <m:nary>
                        <m:naryPr>
                          <m:chr m:val="∑"/>
                          <m:ctrlPr>
                            <a:rPr lang="en-US" b="0" i="1" smtClean="0">
                              <a:latin typeface="Cambria Math"/>
                            </a:rPr>
                          </m:ctrlPr>
                        </m:naryPr>
                        <m:sub>
                          <m:r>
                            <m:rPr>
                              <m:brk m:alnAt="23"/>
                            </m:rPr>
                            <a:rPr lang="en-US" b="0" i="1" smtClean="0">
                              <a:latin typeface="Cambria Math"/>
                            </a:rPr>
                            <m:t>𝑖</m:t>
                          </m:r>
                          <m:r>
                            <a:rPr lang="en-US" b="0" i="1" smtClean="0">
                              <a:latin typeface="Cambria Math"/>
                            </a:rPr>
                            <m:t>=1</m:t>
                          </m:r>
                        </m:sub>
                        <m:sup>
                          <m:r>
                            <a:rPr lang="en-US" b="0" i="1" smtClean="0">
                              <a:latin typeface="Cambria Math"/>
                            </a:rPr>
                            <m:t>𝑘</m:t>
                          </m:r>
                          <m:r>
                            <a:rPr lang="en-US" b="0" i="1" smtClean="0">
                              <a:latin typeface="Cambria Math"/>
                            </a:rPr>
                            <m:t>−1</m:t>
                          </m:r>
                        </m:sup>
                        <m:e>
                          <m:sSup>
                            <m:sSupPr>
                              <m:ctrlPr>
                                <a:rPr lang="en-US" b="0" i="1" smtClean="0">
                                  <a:latin typeface="Cambria Math"/>
                                  <a:ea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a:rPr>
                                        <m:t>𝑑</m:t>
                                      </m:r>
                                    </m:e>
                                    <m:sub>
                                      <m:r>
                                        <a:rPr lang="en-US" b="0" i="1" smtClean="0">
                                          <a:latin typeface="Cambria Math"/>
                                        </a:rPr>
                                        <m:t>𝑖</m:t>
                                      </m:r>
                                    </m:sub>
                                  </m:sSub>
                                  <m:r>
                                    <a:rPr lang="en-US" b="0" i="1" smtClean="0">
                                      <a:latin typeface="Cambria Math"/>
                                    </a:rPr>
                                    <m:t>− </m:t>
                                  </m:r>
                                  <m:r>
                                    <a:rPr lang="en-US" b="0" i="1" smtClean="0">
                                      <a:latin typeface="Cambria Math"/>
                                      <a:ea typeface="Cambria Math"/>
                                    </a:rPr>
                                    <m:t>𝜇</m:t>
                                  </m:r>
                                </m:e>
                              </m:d>
                            </m:e>
                            <m:sup>
                              <m:r>
                                <a:rPr lang="en-US" b="0" i="1" smtClean="0">
                                  <a:latin typeface="Cambria Math"/>
                                  <a:ea typeface="Cambria Math"/>
                                </a:rPr>
                                <m:t>2</m:t>
                              </m:r>
                            </m:sup>
                          </m:sSup>
                          <m:r>
                            <a:rPr lang="en-US" b="0" i="1" smtClean="0">
                              <a:latin typeface="Cambria Math"/>
                              <a:ea typeface="Cambria Math"/>
                            </a:rPr>
                            <m:t>+ </m:t>
                          </m:r>
                          <m:nary>
                            <m:naryPr>
                              <m:chr m:val="∑"/>
                              <m:ctrlPr>
                                <a:rPr lang="en-US" b="0" i="1" smtClean="0">
                                  <a:latin typeface="Cambria Math"/>
                                  <a:ea typeface="Cambria Math"/>
                                </a:rPr>
                              </m:ctrlPr>
                            </m:naryPr>
                            <m:sub>
                              <m:r>
                                <m:rPr>
                                  <m:brk m:alnAt="23"/>
                                </m:rPr>
                                <a:rPr lang="en-US" b="0" i="1" smtClean="0">
                                  <a:latin typeface="Cambria Math"/>
                                  <a:ea typeface="Cambria Math"/>
                                </a:rPr>
                                <m:t>𝑖</m:t>
                              </m:r>
                              <m:r>
                                <a:rPr lang="en-US" b="0" i="1" smtClean="0">
                                  <a:latin typeface="Cambria Math"/>
                                  <a:ea typeface="Cambria Math"/>
                                </a:rPr>
                                <m:t>=1</m:t>
                              </m:r>
                            </m:sub>
                            <m:sup>
                              <m:r>
                                <a:rPr lang="en-US" b="0" i="1" smtClean="0">
                                  <a:latin typeface="Cambria Math"/>
                                  <a:ea typeface="Cambria Math"/>
                                </a:rPr>
                                <m:t>𝑘</m:t>
                              </m:r>
                              <m:r>
                                <a:rPr lang="en-US" b="0" i="1" smtClean="0">
                                  <a:latin typeface="Cambria Math"/>
                                  <a:ea typeface="Cambria Math"/>
                                </a:rPr>
                                <m:t>−2</m:t>
                              </m:r>
                            </m:sup>
                            <m:e>
                              <m:sSup>
                                <m:sSupPr>
                                  <m:ctrlPr>
                                    <a:rPr lang="en-US" b="0" i="1" smtClean="0">
                                      <a:latin typeface="Cambria Math"/>
                                      <a:ea typeface="Cambria Math"/>
                                    </a:rPr>
                                  </m:ctrlPr>
                                </m:sSupPr>
                                <m:e>
                                  <m:d>
                                    <m:dPr>
                                      <m:ctrlPr>
                                        <a:rPr lang="en-US" b="0" i="1" smtClean="0">
                                          <a:latin typeface="Cambria Math"/>
                                          <a:ea typeface="Cambria Math"/>
                                        </a:rPr>
                                      </m:ctrlPr>
                                    </m:dPr>
                                    <m:e>
                                      <m:sSub>
                                        <m:sSubPr>
                                          <m:ctrlPr>
                                            <a:rPr lang="en-US" b="0" i="1" smtClean="0">
                                              <a:latin typeface="Cambria Math"/>
                                              <a:ea typeface="Cambria Math"/>
                                            </a:rPr>
                                          </m:ctrlPr>
                                        </m:sSubPr>
                                        <m:e>
                                          <m:r>
                                            <a:rPr lang="en-US" b="0" i="1" smtClean="0">
                                              <a:latin typeface="Cambria Math"/>
                                              <a:ea typeface="Cambria Math"/>
                                            </a:rPr>
                                            <m:t>𝑑</m:t>
                                          </m:r>
                                        </m:e>
                                        <m:sub>
                                          <m:r>
                                            <a:rPr lang="en-US" b="0" i="1" smtClean="0">
                                              <a:latin typeface="Cambria Math"/>
                                              <a:ea typeface="Cambria Math"/>
                                            </a:rPr>
                                            <m:t>𝑖</m:t>
                                          </m:r>
                                          <m:r>
                                            <a:rPr lang="en-US" b="0" i="1" smtClean="0">
                                              <a:latin typeface="Cambria Math"/>
                                              <a:ea typeface="Cambria Math"/>
                                            </a:rPr>
                                            <m:t>+1</m:t>
                                          </m:r>
                                        </m:sub>
                                      </m:sSub>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𝑑</m:t>
                                          </m:r>
                                        </m:e>
                                        <m:sub>
                                          <m:r>
                                            <a:rPr lang="en-US" b="0" i="1" smtClean="0">
                                              <a:latin typeface="Cambria Math"/>
                                              <a:ea typeface="Cambria Math"/>
                                            </a:rPr>
                                            <m:t>𝑖</m:t>
                                          </m:r>
                                        </m:sub>
                                      </m:sSub>
                                    </m:e>
                                  </m:d>
                                </m:e>
                                <m:sup>
                                  <m:r>
                                    <a:rPr lang="en-US" b="0" i="1" smtClean="0">
                                      <a:latin typeface="Cambria Math"/>
                                      <a:ea typeface="Cambria Math"/>
                                    </a:rPr>
                                    <m:t>2</m:t>
                                  </m:r>
                                </m:sup>
                              </m:sSup>
                            </m:e>
                          </m:nary>
                        </m:e>
                      </m:nary>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343400" y="2530871"/>
                <a:ext cx="4651530" cy="876907"/>
              </a:xfrm>
              <a:prstGeom prst="rect">
                <a:avLst/>
              </a:prstGeom>
              <a:blipFill rotWithShape="1">
                <a:blip r:embed="rId5"/>
                <a:stretch>
                  <a:fillRect/>
                </a:stretch>
              </a:blipFill>
            </p:spPr>
            <p:txBody>
              <a:bodyPr/>
              <a:lstStyle/>
              <a:p>
                <a:r>
                  <a:rPr lang="en-US">
                    <a:noFill/>
                  </a:rPr>
                  <a:t> </a:t>
                </a:r>
              </a:p>
            </p:txBody>
          </p:sp>
        </mc:Fallback>
      </mc:AlternateContent>
      <p:sp>
        <p:nvSpPr>
          <p:cNvPr id="8" name="Content Placeholder 1"/>
          <p:cNvSpPr txBox="1">
            <a:spLocks/>
          </p:cNvSpPr>
          <p:nvPr/>
        </p:nvSpPr>
        <p:spPr>
          <a:xfrm>
            <a:off x="4419600" y="1600200"/>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006666"/>
                </a:solidFill>
              </a:rPr>
              <a:t>Regularity Term</a:t>
            </a:r>
            <a:endParaRPr lang="en-US" dirty="0">
              <a:solidFill>
                <a:srgbClr val="006666"/>
              </a:solidFill>
            </a:endParaRPr>
          </a:p>
        </p:txBody>
      </p:sp>
      <p:cxnSp>
        <p:nvCxnSpPr>
          <p:cNvPr id="10" name="Straight Connector 9"/>
          <p:cNvCxnSpPr/>
          <p:nvPr/>
        </p:nvCxnSpPr>
        <p:spPr>
          <a:xfrm>
            <a:off x="4191000" y="1600200"/>
            <a:ext cx="0" cy="4686716"/>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984" y="3581400"/>
            <a:ext cx="4489224" cy="264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50780"/>
      </p:ext>
    </p:extLst>
  </p:cSld>
  <p:clrMapOvr>
    <a:masterClrMapping/>
  </p:clrMapOvr>
  <mc:AlternateContent xmlns:mc="http://schemas.openxmlformats.org/markup-compatibility/2006" xmlns:p14="http://schemas.microsoft.com/office/powerpoint/2010/main">
    <mc:Choice Requires="p14">
      <p:transition spd="med" p14:dur="700" advTm="8705">
        <p:fade/>
      </p:transition>
    </mc:Choice>
    <mc:Fallback xmlns="">
      <p:transition spd="med" advTm="87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Repetition Structure Optimization</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1824"/>
            <a:ext cx="2590800" cy="250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381000" y="5470002"/>
                <a:ext cx="4144340" cy="4532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limLow>
                            <m:limLowPr>
                              <m:ctrlPr>
                                <a:rPr lang="en-US" b="0" i="1" smtClean="0">
                                  <a:latin typeface="Cambria Math"/>
                                </a:rPr>
                              </m:ctrlPr>
                            </m:limLowPr>
                            <m:e>
                              <m:r>
                                <m:rPr>
                                  <m:sty m:val="p"/>
                                </m:rPr>
                                <a:rPr lang="en-US" b="0" i="0" smtClean="0">
                                  <a:latin typeface="Cambria Math"/>
                                </a:rPr>
                                <m:t>min</m:t>
                              </m:r>
                            </m:e>
                            <m:lim>
                              <m:r>
                                <a:rPr lang="en-US" b="0" i="1" smtClean="0">
                                  <a:latin typeface="Cambria Math"/>
                                </a:rPr>
                                <m:t>𝑆</m:t>
                              </m:r>
                            </m:lim>
                          </m:limLow>
                        </m:fName>
                        <m:e>
                          <m:r>
                            <a:rPr lang="en-US" b="0" i="1" smtClean="0">
                              <a:latin typeface="Cambria Math"/>
                            </a:rPr>
                            <m:t>𝐸</m:t>
                          </m:r>
                          <m:d>
                            <m:dPr>
                              <m:ctrlPr>
                                <a:rPr lang="en-US" b="0" i="1" smtClean="0">
                                  <a:latin typeface="Cambria Math"/>
                                </a:rPr>
                              </m:ctrlPr>
                            </m:dPr>
                            <m:e>
                              <m:r>
                                <a:rPr lang="en-US" b="0" i="1" smtClean="0">
                                  <a:latin typeface="Cambria Math"/>
                                </a:rPr>
                                <m:t>𝑆</m:t>
                              </m:r>
                            </m:e>
                          </m:d>
                          <m:r>
                            <a:rPr lang="en-US" b="0" i="1" smtClean="0">
                              <a:latin typeface="Cambria Math"/>
                            </a:rPr>
                            <m:t>≔</m:t>
                          </m:r>
                          <m:sSub>
                            <m:sSubPr>
                              <m:ctrlPr>
                                <a:rPr lang="en-US" b="0" i="1" smtClean="0">
                                  <a:latin typeface="Cambria Math"/>
                                </a:rPr>
                              </m:ctrlPr>
                            </m:sSubPr>
                            <m:e>
                              <m:r>
                                <a:rPr lang="en-US" b="0" i="1" smtClean="0">
                                  <a:latin typeface="Cambria Math"/>
                                </a:rPr>
                                <m:t>𝐸</m:t>
                              </m:r>
                            </m:e>
                            <m:sub>
                              <m:r>
                                <a:rPr lang="en-US" b="0" i="1" smtClean="0">
                                  <a:latin typeface="Cambria Math"/>
                                </a:rPr>
                                <m:t>𝑑𝑎𝑡𝑎</m:t>
                              </m:r>
                            </m:sub>
                          </m:sSub>
                          <m:d>
                            <m:dPr>
                              <m:ctrlPr>
                                <a:rPr lang="en-US" b="0" i="1" smtClean="0">
                                  <a:latin typeface="Cambria Math"/>
                                </a:rPr>
                              </m:ctrlPr>
                            </m:dPr>
                            <m:e>
                              <m:r>
                                <a:rPr lang="en-US" b="0" i="1" smtClean="0">
                                  <a:latin typeface="Cambria Math"/>
                                </a:rPr>
                                <m:t>𝑆</m:t>
                              </m:r>
                            </m:e>
                          </m:d>
                          <m:r>
                            <a:rPr lang="en-US" b="0" i="1" smtClean="0">
                              <a:latin typeface="Cambria Math"/>
                            </a:rPr>
                            <m:t>+</m:t>
                          </m:r>
                          <m:r>
                            <a:rPr lang="en-US" b="0" i="1" smtClean="0">
                              <a:latin typeface="Cambria Math"/>
                              <a:ea typeface="Cambria Math"/>
                            </a:rPr>
                            <m:t>𝜆</m:t>
                          </m:r>
                          <m:r>
                            <a:rPr lang="en-US" b="0" i="1"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𝐸</m:t>
                              </m:r>
                            </m:e>
                            <m:sub>
                              <m:r>
                                <a:rPr lang="en-US" b="0" i="1" smtClean="0">
                                  <a:latin typeface="Cambria Math"/>
                                  <a:ea typeface="Cambria Math"/>
                                </a:rPr>
                                <m:t>𝑟𝑒𝑔𝑢𝑙𝑎𝑟𝑖𝑡𝑦</m:t>
                              </m:r>
                            </m:sub>
                          </m:sSub>
                          <m:d>
                            <m:dPr>
                              <m:ctrlPr>
                                <a:rPr lang="en-US" b="0" i="1" smtClean="0">
                                  <a:latin typeface="Cambria Math"/>
                                  <a:ea typeface="Cambria Math"/>
                                </a:rPr>
                              </m:ctrlPr>
                            </m:dPr>
                            <m:e>
                              <m:r>
                                <a:rPr lang="en-US" b="0" i="1" smtClean="0">
                                  <a:latin typeface="Cambria Math"/>
                                  <a:ea typeface="Cambria Math"/>
                                </a:rPr>
                                <m:t>𝑆</m:t>
                              </m:r>
                            </m:e>
                          </m:d>
                        </m:e>
                      </m:fun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81000" y="5470002"/>
                <a:ext cx="4144340" cy="453266"/>
              </a:xfrm>
              <a:prstGeom prst="rect">
                <a:avLst/>
              </a:prstGeom>
              <a:blipFill rotWithShape="1">
                <a:blip r:embed="rId7"/>
                <a:stretch>
                  <a:fillRect b="-1333"/>
                </a:stretch>
              </a:blipFill>
            </p:spPr>
            <p:txBody>
              <a:bodyPr/>
              <a:lstStyle/>
              <a:p>
                <a:r>
                  <a:rPr lang="en-US">
                    <a:noFill/>
                  </a:rPr>
                  <a:t> </a:t>
                </a:r>
              </a:p>
            </p:txBody>
          </p:sp>
        </mc:Fallback>
      </mc:AlternateContent>
      <p:sp>
        <p:nvSpPr>
          <p:cNvPr id="4" name="TextBox 3"/>
          <p:cNvSpPr txBox="1"/>
          <p:nvPr/>
        </p:nvSpPr>
        <p:spPr>
          <a:xfrm>
            <a:off x="603054" y="4070519"/>
            <a:ext cx="2299091" cy="369332"/>
          </a:xfrm>
          <a:prstGeom prst="rect">
            <a:avLst/>
          </a:prstGeom>
          <a:noFill/>
        </p:spPr>
        <p:txBody>
          <a:bodyPr wrap="none" rtlCol="0">
            <a:spAutoFit/>
          </a:bodyPr>
          <a:lstStyle/>
          <a:p>
            <a:r>
              <a:rPr lang="en-US" dirty="0" smtClean="0"/>
              <a:t>set of projected points</a:t>
            </a:r>
            <a:endParaRPr lang="en-US" dirty="0"/>
          </a:p>
        </p:txBody>
      </p:sp>
      <p:cxnSp>
        <p:nvCxnSpPr>
          <p:cNvPr id="8" name="Straight Arrow Connector 7"/>
          <p:cNvCxnSpPr/>
          <p:nvPr/>
        </p:nvCxnSpPr>
        <p:spPr>
          <a:xfrm>
            <a:off x="4800600" y="5696635"/>
            <a:ext cx="838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1676400" y="4495800"/>
            <a:ext cx="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
        <p:nvSpPr>
          <p:cNvPr id="12" name="TextBox 11"/>
          <p:cNvSpPr txBox="1"/>
          <p:nvPr/>
        </p:nvSpPr>
        <p:spPr>
          <a:xfrm>
            <a:off x="6099049" y="5406473"/>
            <a:ext cx="2178253" cy="369332"/>
          </a:xfrm>
          <a:prstGeom prst="rect">
            <a:avLst/>
          </a:prstGeom>
          <a:noFill/>
        </p:spPr>
        <p:txBody>
          <a:bodyPr wrap="square" rtlCol="0">
            <a:spAutoFit/>
          </a:bodyPr>
          <a:lstStyle/>
          <a:p>
            <a:pPr algn="ctr"/>
            <a:r>
              <a:rPr lang="en-US" altLang="zh-CN" dirty="0" smtClean="0"/>
              <a:t>Optimization</a:t>
            </a:r>
            <a:endParaRPr lang="en-US" dirty="0"/>
          </a:p>
        </p:txBody>
      </p:sp>
      <p:sp>
        <p:nvSpPr>
          <p:cNvPr id="13" name="Rounded Rectangle 12"/>
          <p:cNvSpPr/>
          <p:nvPr/>
        </p:nvSpPr>
        <p:spPr>
          <a:xfrm>
            <a:off x="6099049" y="5257800"/>
            <a:ext cx="2178253" cy="70918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85591672"/>
      </p:ext>
    </p:extLst>
  </p:cSld>
  <p:clrMapOvr>
    <a:masterClrMapping/>
  </p:clrMapOvr>
  <mc:AlternateContent xmlns:mc="http://schemas.openxmlformats.org/markup-compatibility/2006" xmlns:p14="http://schemas.microsoft.com/office/powerpoint/2010/main">
    <mc:Choice Requires="p14">
      <p:transition spd="med" p14:dur="700" advTm="10749">
        <p:fade/>
      </p:transition>
    </mc:Choice>
    <mc:Fallback xmlns="">
      <p:transition spd="med" advTm="10749">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Repetition Structure Optimization</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1824"/>
            <a:ext cx="2590800" cy="250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381000" y="5470002"/>
                <a:ext cx="4144340" cy="4532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limLow>
                            <m:limLowPr>
                              <m:ctrlPr>
                                <a:rPr lang="en-US" b="0" i="1" smtClean="0">
                                  <a:latin typeface="Cambria Math"/>
                                </a:rPr>
                              </m:ctrlPr>
                            </m:limLowPr>
                            <m:e>
                              <m:r>
                                <m:rPr>
                                  <m:sty m:val="p"/>
                                </m:rPr>
                                <a:rPr lang="en-US" b="0" i="0" smtClean="0">
                                  <a:latin typeface="Cambria Math"/>
                                </a:rPr>
                                <m:t>min</m:t>
                              </m:r>
                            </m:e>
                            <m:lim>
                              <m:r>
                                <a:rPr lang="en-US" b="0" i="1" smtClean="0">
                                  <a:latin typeface="Cambria Math"/>
                                </a:rPr>
                                <m:t>𝑆</m:t>
                              </m:r>
                            </m:lim>
                          </m:limLow>
                        </m:fName>
                        <m:e>
                          <m:r>
                            <a:rPr lang="en-US" b="0" i="1" smtClean="0">
                              <a:latin typeface="Cambria Math"/>
                            </a:rPr>
                            <m:t>𝐸</m:t>
                          </m:r>
                          <m:d>
                            <m:dPr>
                              <m:ctrlPr>
                                <a:rPr lang="en-US" b="0" i="1" smtClean="0">
                                  <a:latin typeface="Cambria Math"/>
                                </a:rPr>
                              </m:ctrlPr>
                            </m:dPr>
                            <m:e>
                              <m:r>
                                <a:rPr lang="en-US" b="0" i="1" smtClean="0">
                                  <a:latin typeface="Cambria Math"/>
                                </a:rPr>
                                <m:t>𝑆</m:t>
                              </m:r>
                            </m:e>
                          </m:d>
                          <m:r>
                            <a:rPr lang="en-US" b="0" i="1" smtClean="0">
                              <a:latin typeface="Cambria Math"/>
                            </a:rPr>
                            <m:t>≔</m:t>
                          </m:r>
                          <m:sSub>
                            <m:sSubPr>
                              <m:ctrlPr>
                                <a:rPr lang="en-US" b="0" i="1" smtClean="0">
                                  <a:latin typeface="Cambria Math"/>
                                </a:rPr>
                              </m:ctrlPr>
                            </m:sSubPr>
                            <m:e>
                              <m:r>
                                <a:rPr lang="en-US" b="0" i="1" smtClean="0">
                                  <a:latin typeface="Cambria Math"/>
                                </a:rPr>
                                <m:t>𝐸</m:t>
                              </m:r>
                            </m:e>
                            <m:sub>
                              <m:r>
                                <a:rPr lang="en-US" b="0" i="1" smtClean="0">
                                  <a:latin typeface="Cambria Math"/>
                                </a:rPr>
                                <m:t>𝑑𝑎𝑡𝑎</m:t>
                              </m:r>
                            </m:sub>
                          </m:sSub>
                          <m:d>
                            <m:dPr>
                              <m:ctrlPr>
                                <a:rPr lang="en-US" b="0" i="1" smtClean="0">
                                  <a:latin typeface="Cambria Math"/>
                                </a:rPr>
                              </m:ctrlPr>
                            </m:dPr>
                            <m:e>
                              <m:r>
                                <a:rPr lang="en-US" b="0" i="1" smtClean="0">
                                  <a:latin typeface="Cambria Math"/>
                                </a:rPr>
                                <m:t>𝑆</m:t>
                              </m:r>
                            </m:e>
                          </m:d>
                          <m:r>
                            <a:rPr lang="en-US" b="0" i="1" smtClean="0">
                              <a:latin typeface="Cambria Math"/>
                            </a:rPr>
                            <m:t>+</m:t>
                          </m:r>
                          <m:r>
                            <a:rPr lang="en-US" b="0" i="1" smtClean="0">
                              <a:latin typeface="Cambria Math"/>
                              <a:ea typeface="Cambria Math"/>
                            </a:rPr>
                            <m:t>𝜆</m:t>
                          </m:r>
                          <m:r>
                            <a:rPr lang="en-US" b="0" i="1"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𝐸</m:t>
                              </m:r>
                            </m:e>
                            <m:sub>
                              <m:r>
                                <a:rPr lang="en-US" b="0" i="1" smtClean="0">
                                  <a:latin typeface="Cambria Math"/>
                                  <a:ea typeface="Cambria Math"/>
                                </a:rPr>
                                <m:t>𝑟𝑒𝑔𝑢𝑙𝑎𝑟𝑖𝑡𝑦</m:t>
                              </m:r>
                            </m:sub>
                          </m:sSub>
                          <m:d>
                            <m:dPr>
                              <m:ctrlPr>
                                <a:rPr lang="en-US" b="0" i="1" smtClean="0">
                                  <a:latin typeface="Cambria Math"/>
                                  <a:ea typeface="Cambria Math"/>
                                </a:rPr>
                              </m:ctrlPr>
                            </m:dPr>
                            <m:e>
                              <m:r>
                                <a:rPr lang="en-US" b="0" i="1" smtClean="0">
                                  <a:latin typeface="Cambria Math"/>
                                  <a:ea typeface="Cambria Math"/>
                                </a:rPr>
                                <m:t>𝑆</m:t>
                              </m:r>
                            </m:e>
                          </m:d>
                        </m:e>
                      </m:fun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81000" y="5470002"/>
                <a:ext cx="4144340" cy="453266"/>
              </a:xfrm>
              <a:prstGeom prst="rect">
                <a:avLst/>
              </a:prstGeom>
              <a:blipFill rotWithShape="1">
                <a:blip r:embed="rId4"/>
                <a:stretch>
                  <a:fillRect b="-1333"/>
                </a:stretch>
              </a:blipFill>
            </p:spPr>
            <p:txBody>
              <a:bodyPr/>
              <a:lstStyle/>
              <a:p>
                <a:r>
                  <a:rPr lang="en-US">
                    <a:noFill/>
                  </a:rPr>
                  <a:t> </a:t>
                </a:r>
              </a:p>
            </p:txBody>
          </p:sp>
        </mc:Fallback>
      </mc:AlternateContent>
      <p:sp>
        <p:nvSpPr>
          <p:cNvPr id="4" name="TextBox 3"/>
          <p:cNvSpPr txBox="1"/>
          <p:nvPr/>
        </p:nvSpPr>
        <p:spPr>
          <a:xfrm>
            <a:off x="603054" y="4070519"/>
            <a:ext cx="2299091" cy="369332"/>
          </a:xfrm>
          <a:prstGeom prst="rect">
            <a:avLst/>
          </a:prstGeom>
          <a:noFill/>
        </p:spPr>
        <p:txBody>
          <a:bodyPr wrap="none" rtlCol="0">
            <a:spAutoFit/>
          </a:bodyPr>
          <a:lstStyle/>
          <a:p>
            <a:r>
              <a:rPr lang="en-US" dirty="0" smtClean="0"/>
              <a:t>set of projected points</a:t>
            </a:r>
            <a:endParaRPr lang="en-US" dirty="0"/>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048" y="1609345"/>
            <a:ext cx="2587752" cy="246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08547" y="4070519"/>
            <a:ext cx="1768754" cy="369332"/>
          </a:xfrm>
          <a:prstGeom prst="rect">
            <a:avLst/>
          </a:prstGeom>
          <a:noFill/>
        </p:spPr>
        <p:txBody>
          <a:bodyPr wrap="none" rtlCol="0">
            <a:spAutoFit/>
          </a:bodyPr>
          <a:lstStyle/>
          <a:p>
            <a:r>
              <a:rPr lang="en-US" dirty="0" smtClean="0"/>
              <a:t>detected pattern</a:t>
            </a:r>
            <a:endParaRPr lang="en-US" dirty="0"/>
          </a:p>
        </p:txBody>
      </p:sp>
      <p:cxnSp>
        <p:nvCxnSpPr>
          <p:cNvPr id="8" name="Straight Arrow Connector 7"/>
          <p:cNvCxnSpPr/>
          <p:nvPr/>
        </p:nvCxnSpPr>
        <p:spPr>
          <a:xfrm>
            <a:off x="4800600" y="5696635"/>
            <a:ext cx="838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1676400" y="4495800"/>
            <a:ext cx="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V="1">
            <a:off x="7392925" y="4419600"/>
            <a:ext cx="0" cy="6857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6099049" y="5406473"/>
            <a:ext cx="2178253" cy="369332"/>
          </a:xfrm>
          <a:prstGeom prst="rect">
            <a:avLst/>
          </a:prstGeom>
          <a:noFill/>
        </p:spPr>
        <p:txBody>
          <a:bodyPr wrap="square" rtlCol="0">
            <a:spAutoFit/>
          </a:bodyPr>
          <a:lstStyle/>
          <a:p>
            <a:pPr algn="ctr"/>
            <a:r>
              <a:rPr lang="en-US" altLang="zh-CN" dirty="0" smtClean="0"/>
              <a:t>Optimization</a:t>
            </a:r>
            <a:endParaRPr lang="en-US" dirty="0"/>
          </a:p>
        </p:txBody>
      </p:sp>
      <p:sp>
        <p:nvSpPr>
          <p:cNvPr id="13" name="Rounded Rectangle 12"/>
          <p:cNvSpPr/>
          <p:nvPr/>
        </p:nvSpPr>
        <p:spPr>
          <a:xfrm>
            <a:off x="6099049" y="5236548"/>
            <a:ext cx="2178253" cy="70918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964176226"/>
      </p:ext>
    </p:extLst>
  </p:cSld>
  <p:clrMapOvr>
    <a:masterClrMapping/>
  </p:clrMapOvr>
  <mc:AlternateContent xmlns:mc="http://schemas.openxmlformats.org/markup-compatibility/2006" xmlns:p14="http://schemas.microsoft.com/office/powerpoint/2010/main">
    <mc:Choice Requires="p14">
      <p:transition spd="med" p14:dur="700" advTm="17215">
        <p:fade/>
      </p:transition>
    </mc:Choice>
    <mc:Fallback xmlns="">
      <p:transition spd="med" advTm="17215">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Element Analysis</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90367" y="1376713"/>
            <a:ext cx="8953633" cy="479921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sp>
        <p:nvSpPr>
          <p:cNvPr id="28" name="Rounded Rectangle 27"/>
          <p:cNvSpPr/>
          <p:nvPr/>
        </p:nvSpPr>
        <p:spPr>
          <a:xfrm>
            <a:off x="3306262" y="4107302"/>
            <a:ext cx="2637338"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428523953"/>
      </p:ext>
    </p:extLst>
  </p:cSld>
  <p:clrMapOvr>
    <a:masterClrMapping/>
  </p:clrMapOvr>
  <mc:AlternateContent xmlns:mc="http://schemas.openxmlformats.org/markup-compatibility/2006" xmlns:p14="http://schemas.microsoft.com/office/powerpoint/2010/main">
    <mc:Choice Requires="p14">
      <p:transition spd="med" p14:dur="700" advTm="11143">
        <p:fade/>
      </p:transition>
    </mc:Choice>
    <mc:Fallback xmlns="">
      <p:transition spd="med" advTm="11143">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Element Analysis</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705" y="2319338"/>
            <a:ext cx="19621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54948" y="4033838"/>
            <a:ext cx="2159567" cy="646331"/>
          </a:xfrm>
          <a:prstGeom prst="rect">
            <a:avLst/>
          </a:prstGeom>
          <a:noFill/>
        </p:spPr>
        <p:txBody>
          <a:bodyPr wrap="none" rtlCol="0">
            <a:spAutoFit/>
          </a:bodyPr>
          <a:lstStyle/>
          <a:p>
            <a:r>
              <a:rPr lang="en-US" dirty="0"/>
              <a:t>Blind-type windows</a:t>
            </a:r>
          </a:p>
          <a:p>
            <a:endParaRPr lang="en-US" dirty="0"/>
          </a:p>
        </p:txBody>
      </p:sp>
      <p:sp>
        <p:nvSpPr>
          <p:cNvPr id="7" name="TextBox 6"/>
          <p:cNvSpPr txBox="1"/>
          <p:nvPr/>
        </p:nvSpPr>
        <p:spPr>
          <a:xfrm>
            <a:off x="5113259" y="4033836"/>
            <a:ext cx="2255041" cy="369332"/>
          </a:xfrm>
          <a:prstGeom prst="rect">
            <a:avLst/>
          </a:prstGeom>
          <a:noFill/>
        </p:spPr>
        <p:txBody>
          <a:bodyPr wrap="none" rtlCol="0">
            <a:spAutoFit/>
          </a:bodyPr>
          <a:lstStyle/>
          <a:p>
            <a:r>
              <a:rPr lang="en-US" dirty="0"/>
              <a:t>Shutter-type </a:t>
            </a:r>
            <a:r>
              <a:rPr lang="en-US" dirty="0" smtClean="0"/>
              <a:t>windows</a:t>
            </a:r>
            <a:endParaRPr 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357" y="2314765"/>
            <a:ext cx="2056747" cy="171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351179256"/>
      </p:ext>
    </p:extLst>
  </p:cSld>
  <p:clrMapOvr>
    <a:masterClrMapping/>
  </p:clrMapOvr>
  <mc:AlternateContent xmlns:mc="http://schemas.openxmlformats.org/markup-compatibility/2006" xmlns:p14="http://schemas.microsoft.com/office/powerpoint/2010/main">
    <mc:Choice Requires="p14">
      <p:transition spd="med" p14:dur="700" advTm="32166">
        <p:fade/>
      </p:transition>
    </mc:Choice>
    <mc:Fallback xmlns="">
      <p:transition spd="med" advTm="32166">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Sliding Window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0676"/>
            <a:ext cx="33813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925" y="1847850"/>
            <a:ext cx="34194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63505" y="2819400"/>
            <a:ext cx="731290" cy="1015663"/>
          </a:xfrm>
          <a:prstGeom prst="rect">
            <a:avLst/>
          </a:prstGeom>
          <a:noFill/>
        </p:spPr>
        <p:txBody>
          <a:bodyPr wrap="none" rtlCol="0">
            <a:spAutoFit/>
          </a:bodyPr>
          <a:lstStyle/>
          <a:p>
            <a:r>
              <a:rPr lang="en-US" sz="6000" b="1" dirty="0" smtClean="0"/>
              <a:t>…</a:t>
            </a:r>
            <a:endParaRPr lang="en-US" sz="6000" b="1" dirty="0"/>
          </a:p>
        </p:txBody>
      </p:sp>
      <p:sp>
        <p:nvSpPr>
          <p:cNvPr id="7" name="TextBox 6"/>
          <p:cNvSpPr txBox="1"/>
          <p:nvPr/>
        </p:nvSpPr>
        <p:spPr>
          <a:xfrm>
            <a:off x="1488096" y="5010150"/>
            <a:ext cx="1929182" cy="369332"/>
          </a:xfrm>
          <a:prstGeom prst="rect">
            <a:avLst/>
          </a:prstGeom>
          <a:noFill/>
        </p:spPr>
        <p:txBody>
          <a:bodyPr wrap="none" rtlCol="0">
            <a:spAutoFit/>
          </a:bodyPr>
          <a:lstStyle/>
          <a:p>
            <a:r>
              <a:rPr lang="en-US" dirty="0" smtClean="0"/>
              <a:t>detected windows</a:t>
            </a:r>
            <a:endParaRPr lang="en-US" dirty="0"/>
          </a:p>
        </p:txBody>
      </p:sp>
      <p:sp>
        <p:nvSpPr>
          <p:cNvPr id="8" name="TextBox 7"/>
          <p:cNvSpPr txBox="1"/>
          <p:nvPr/>
        </p:nvSpPr>
        <p:spPr>
          <a:xfrm>
            <a:off x="5614074" y="5023366"/>
            <a:ext cx="2514150" cy="369332"/>
          </a:xfrm>
          <a:prstGeom prst="rect">
            <a:avLst/>
          </a:prstGeom>
          <a:noFill/>
        </p:spPr>
        <p:txBody>
          <a:bodyPr wrap="none" rtlCol="0">
            <a:spAutoFit/>
          </a:bodyPr>
          <a:lstStyle/>
          <a:p>
            <a:r>
              <a:rPr lang="en-US" dirty="0" smtClean="0"/>
              <a:t>estimated configurations</a:t>
            </a:r>
            <a:endParaRPr lang="en-US" dirty="0"/>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740466529"/>
      </p:ext>
    </p:extLst>
  </p:cSld>
  <p:clrMapOvr>
    <a:masterClrMapping/>
  </p:clrMapOvr>
  <mc:AlternateContent xmlns:mc="http://schemas.openxmlformats.org/markup-compatibility/2006" xmlns:p14="http://schemas.microsoft.com/office/powerpoint/2010/main">
    <mc:Choice Requires="p14">
      <p:transition spd="med" p14:dur="700" advTm="11067">
        <p:fade/>
      </p:transition>
    </mc:Choice>
    <mc:Fallback xmlns="">
      <p:transition spd="med" advTm="11067">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Sliding Window Analysis</a:t>
            </a:r>
            <a:endParaRPr lang="en-US" dirty="0"/>
          </a:p>
        </p:txBody>
      </p:sp>
      <p:sp>
        <p:nvSpPr>
          <p:cNvPr id="11" name="Content Placeholder 2"/>
          <p:cNvSpPr>
            <a:spLocks noGrp="1"/>
          </p:cNvSpPr>
          <p:nvPr>
            <p:ph idx="1"/>
          </p:nvPr>
        </p:nvSpPr>
        <p:spPr/>
        <p:txBody>
          <a:bodyPr/>
          <a:lstStyle/>
          <a:p>
            <a:pPr marL="0" indent="0">
              <a:buNone/>
            </a:pPr>
            <a:r>
              <a:rPr lang="en-US" dirty="0" smtClean="0"/>
              <a:t>Window configurations</a:t>
            </a:r>
          </a:p>
          <a:p>
            <a:endParaRPr lang="en-US" dirty="0"/>
          </a:p>
        </p:txBody>
      </p:sp>
      <p:sp>
        <p:nvSpPr>
          <p:cNvPr id="5" name="TextBox 4"/>
          <p:cNvSpPr txBox="1"/>
          <p:nvPr/>
        </p:nvSpPr>
        <p:spPr>
          <a:xfrm>
            <a:off x="2289484" y="4144038"/>
            <a:ext cx="494046" cy="369332"/>
          </a:xfrm>
          <a:prstGeom prst="rect">
            <a:avLst/>
          </a:prstGeom>
          <a:noFill/>
        </p:spPr>
        <p:txBody>
          <a:bodyPr wrap="none" rtlCol="0">
            <a:spAutoFit/>
          </a:bodyPr>
          <a:lstStyle/>
          <a:p>
            <a:r>
              <a:rPr lang="en-US" dirty="0" smtClean="0"/>
              <a:t>t=0</a:t>
            </a:r>
            <a:endParaRPr lang="en-US" dirty="0"/>
          </a:p>
        </p:txBody>
      </p:sp>
      <p:sp>
        <p:nvSpPr>
          <p:cNvPr id="9" name="TextBox 8"/>
          <p:cNvSpPr txBox="1"/>
          <p:nvPr/>
        </p:nvSpPr>
        <p:spPr>
          <a:xfrm>
            <a:off x="4183320" y="4097655"/>
            <a:ext cx="668773" cy="369332"/>
          </a:xfrm>
          <a:prstGeom prst="rect">
            <a:avLst/>
          </a:prstGeom>
          <a:noFill/>
        </p:spPr>
        <p:txBody>
          <a:bodyPr wrap="none" rtlCol="0">
            <a:spAutoFit/>
          </a:bodyPr>
          <a:lstStyle/>
          <a:p>
            <a:r>
              <a:rPr lang="en-US" dirty="0" smtClean="0"/>
              <a:t>t=0.5</a:t>
            </a:r>
            <a:endParaRPr lang="en-US" dirty="0"/>
          </a:p>
        </p:txBody>
      </p:sp>
      <p:sp>
        <p:nvSpPr>
          <p:cNvPr id="10" name="TextBox 9"/>
          <p:cNvSpPr txBox="1"/>
          <p:nvPr/>
        </p:nvSpPr>
        <p:spPr>
          <a:xfrm>
            <a:off x="6251884" y="4111772"/>
            <a:ext cx="494046" cy="369332"/>
          </a:xfrm>
          <a:prstGeom prst="rect">
            <a:avLst/>
          </a:prstGeom>
          <a:noFill/>
        </p:spPr>
        <p:txBody>
          <a:bodyPr wrap="none" rtlCol="0">
            <a:spAutoFit/>
          </a:bodyPr>
          <a:lstStyle/>
          <a:p>
            <a:r>
              <a:rPr lang="en-US" dirty="0" smtClean="0"/>
              <a:t>t=1</a:t>
            </a:r>
            <a:endParaRPr lang="en-US" dirty="0"/>
          </a:p>
        </p:txBody>
      </p:sp>
      <p:pic>
        <p:nvPicPr>
          <p:cNvPr id="7174" name="Picture 6" descr="D:\Sawsan_AlHalawani\projects\InteractiveFacade\data\Input\blinds\48\windows\win_4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732" y="2590800"/>
            <a:ext cx="97155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Sawsan_AlHalawani\projects\InteractiveFacade\data\Input\blinds\48\windows\win_5_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644" y="2558291"/>
            <a:ext cx="9906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D:\Sawsan_AlHalawani\projects\InteractiveFacade\data\Input\blinds\48\windows\win_5_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607" y="2525782"/>
            <a:ext cx="990600" cy="15049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836871426"/>
      </p:ext>
    </p:extLst>
  </p:cSld>
  <p:clrMapOvr>
    <a:masterClrMapping/>
  </p:clrMapOvr>
  <mc:AlternateContent xmlns:mc="http://schemas.openxmlformats.org/markup-compatibility/2006" xmlns:p14="http://schemas.microsoft.com/office/powerpoint/2010/main">
    <mc:Choice Requires="p14">
      <p:transition spd="med" p14:dur="700" advTm="21117">
        <p:fade/>
      </p:transition>
    </mc:Choice>
    <mc:Fallback xmlns="">
      <p:transition spd="med" advTm="21117">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Sliding Window Analysis</a:t>
            </a:r>
          </a:p>
        </p:txBody>
      </p:sp>
      <p:sp>
        <p:nvSpPr>
          <p:cNvPr id="3" name="Content Placeholder 2"/>
          <p:cNvSpPr>
            <a:spLocks noGrp="1"/>
          </p:cNvSpPr>
          <p:nvPr>
            <p:ph idx="1"/>
          </p:nvPr>
        </p:nvSpPr>
        <p:spPr/>
        <p:txBody>
          <a:bodyPr/>
          <a:lstStyle/>
          <a:p>
            <a:pPr marL="0" indent="0">
              <a:buNone/>
            </a:pPr>
            <a:r>
              <a:rPr lang="en-US" dirty="0" smtClean="0"/>
              <a:t>Blind area estimation</a:t>
            </a:r>
            <a:endParaRPr lang="en-US" dirty="0"/>
          </a:p>
        </p:txBody>
      </p:sp>
      <p:pic>
        <p:nvPicPr>
          <p:cNvPr id="8194" name="Picture 2" descr="D:\Sawsan_AlHalawani\projects\InteractiveFacade\data\Input\blinds\4\windows\input\inputwin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3733800"/>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Sawsan_AlHalawani\projects\InteractiveFacade\data\Input\blinds\4\windows\input\inputwin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82" y="2495006"/>
            <a:ext cx="893618"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079294264"/>
      </p:ext>
    </p:extLst>
  </p:cSld>
  <p:clrMapOvr>
    <a:masterClrMapping/>
  </p:clrMapOvr>
  <mc:AlternateContent xmlns:mc="http://schemas.openxmlformats.org/markup-compatibility/2006" xmlns:p14="http://schemas.microsoft.com/office/powerpoint/2010/main">
    <mc:Choice Requires="p14">
      <p:transition spd="med" p14:dur="700" advTm="4609">
        <p:fade/>
      </p:transition>
    </mc:Choice>
    <mc:Fallback xmlns="">
      <p:transition spd="med" advTm="4609">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Motivation</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667000" y="1295400"/>
            <a:ext cx="3757613" cy="230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24613" y="3168134"/>
            <a:ext cx="2185987" cy="369332"/>
          </a:xfrm>
          <a:prstGeom prst="rect">
            <a:avLst/>
          </a:prstGeom>
          <a:noFill/>
        </p:spPr>
        <p:txBody>
          <a:bodyPr wrap="square" rtlCol="0">
            <a:spAutoFit/>
          </a:bodyPr>
          <a:lstStyle/>
          <a:p>
            <a:r>
              <a:rPr lang="en-US" dirty="0" smtClean="0"/>
              <a:t>[</a:t>
            </a:r>
            <a:r>
              <a:rPr lang="en-US" dirty="0" err="1" smtClean="0"/>
              <a:t>Teboul</a:t>
            </a:r>
            <a:r>
              <a:rPr lang="en-US" dirty="0" smtClean="0"/>
              <a:t> </a:t>
            </a:r>
            <a:r>
              <a:rPr lang="en-US" dirty="0"/>
              <a:t>et al. </a:t>
            </a:r>
            <a:r>
              <a:rPr lang="en-US" dirty="0" smtClean="0"/>
              <a:t> 2011]</a:t>
            </a:r>
            <a:endParaRPr lang="en-US" dirty="0"/>
          </a:p>
        </p:txBody>
      </p:sp>
      <p:sp>
        <p:nvSpPr>
          <p:cNvPr id="5" name="TextBox 4"/>
          <p:cNvSpPr txBox="1"/>
          <p:nvPr/>
        </p:nvSpPr>
        <p:spPr>
          <a:xfrm>
            <a:off x="6426297" y="5421868"/>
            <a:ext cx="1202060" cy="369332"/>
          </a:xfrm>
          <a:prstGeom prst="rect">
            <a:avLst/>
          </a:prstGeom>
          <a:noFill/>
        </p:spPr>
        <p:txBody>
          <a:bodyPr wrap="none" rtlCol="0">
            <a:spAutoFit/>
          </a:bodyPr>
          <a:lstStyle/>
          <a:p>
            <a:r>
              <a:rPr lang="en-US" dirty="0" smtClean="0"/>
              <a:t>[Our work]</a:t>
            </a:r>
            <a:endParaRPr lang="en-US" dirty="0"/>
          </a:p>
        </p:txBody>
      </p:sp>
      <p:sp>
        <p:nvSpPr>
          <p:cNvPr id="6" name="Footer Placeholder 5"/>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2667000" y="3751462"/>
            <a:ext cx="3757613" cy="230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53704"/>
      </p:ext>
    </p:extLst>
  </p:cSld>
  <p:clrMapOvr>
    <a:masterClrMapping/>
  </p:clrMapOvr>
  <mc:AlternateContent xmlns:mc="http://schemas.openxmlformats.org/markup-compatibility/2006" xmlns:p14="http://schemas.microsoft.com/office/powerpoint/2010/main">
    <mc:Choice Requires="p14">
      <p:transition spd="med" p14:dur="700" advTm="22236">
        <p:fade/>
      </p:transition>
    </mc:Choice>
    <mc:Fallback xmlns="">
      <p:transition spd="med" advTm="222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Sliding Window Analysis</a:t>
            </a:r>
          </a:p>
        </p:txBody>
      </p:sp>
      <p:sp>
        <p:nvSpPr>
          <p:cNvPr id="3" name="Content Placeholder 2"/>
          <p:cNvSpPr>
            <a:spLocks noGrp="1"/>
          </p:cNvSpPr>
          <p:nvPr>
            <p:ph idx="1"/>
          </p:nvPr>
        </p:nvSpPr>
        <p:spPr/>
        <p:txBody>
          <a:bodyPr/>
          <a:lstStyle/>
          <a:p>
            <a:pPr marL="0" indent="0">
              <a:buNone/>
            </a:pPr>
            <a:r>
              <a:rPr lang="en-US" dirty="0" smtClean="0"/>
              <a:t>Blind area estimation</a:t>
            </a:r>
            <a:endParaRPr lang="en-US" dirty="0"/>
          </a:p>
        </p:txBody>
      </p:sp>
      <p:pic>
        <p:nvPicPr>
          <p:cNvPr id="8194" name="Picture 2" descr="D:\Sawsan_AlHalawani\projects\InteractiveFacade\data\Input\blinds\4\windows\input\inputwin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3733800"/>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Sawsan_AlHalawani\projects\InteractiveFacade\data\Input\blinds\4\windows\input\inputwin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82" y="2495006"/>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842" y="2495006"/>
            <a:ext cx="89245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428" y="3722044"/>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949653557"/>
      </p:ext>
    </p:extLst>
  </p:cSld>
  <p:clrMapOvr>
    <a:masterClrMapping/>
  </p:clrMapOvr>
  <mc:AlternateContent xmlns:mc="http://schemas.openxmlformats.org/markup-compatibility/2006" xmlns:p14="http://schemas.microsoft.com/office/powerpoint/2010/main">
    <mc:Choice Requires="p14">
      <p:transition spd="med" p14:dur="700" advTm="17053">
        <p:fade/>
      </p:transition>
    </mc:Choice>
    <mc:Fallback xmlns="">
      <p:transition spd="med" advTm="17053">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Sliding Window Analysis</a:t>
            </a:r>
          </a:p>
        </p:txBody>
      </p:sp>
      <p:sp>
        <p:nvSpPr>
          <p:cNvPr id="3" name="Content Placeholder 2"/>
          <p:cNvSpPr>
            <a:spLocks noGrp="1"/>
          </p:cNvSpPr>
          <p:nvPr>
            <p:ph idx="1"/>
          </p:nvPr>
        </p:nvSpPr>
        <p:spPr/>
        <p:txBody>
          <a:bodyPr/>
          <a:lstStyle/>
          <a:p>
            <a:pPr marL="0" indent="0">
              <a:buNone/>
            </a:pPr>
            <a:r>
              <a:rPr lang="en-US" dirty="0" smtClean="0"/>
              <a:t>Blind area estimation</a:t>
            </a:r>
            <a:endParaRPr lang="en-US" dirty="0"/>
          </a:p>
        </p:txBody>
      </p:sp>
      <p:pic>
        <p:nvPicPr>
          <p:cNvPr id="8194" name="Picture 2" descr="D:\Sawsan_AlHalawani\projects\InteractiveFacade\data\Input\blinds\4\windows\input\inputwin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3733800"/>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Sawsan_AlHalawani\projects\InteractiveFacade\data\Input\blinds\4\windows\input\inputwin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82" y="2495006"/>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842" y="2495006"/>
            <a:ext cx="89245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428" y="3722044"/>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296478" y="3733799"/>
            <a:ext cx="894522" cy="898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3294888" y="2495006"/>
            <a:ext cx="896112" cy="914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292" y="2495006"/>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0118" y="3729882"/>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949653557"/>
      </p:ext>
    </p:extLst>
  </p:cSld>
  <p:clrMapOvr>
    <a:masterClrMapping/>
  </p:clrMapOvr>
  <mc:AlternateContent xmlns:mc="http://schemas.openxmlformats.org/markup-compatibility/2006" xmlns:p14="http://schemas.microsoft.com/office/powerpoint/2010/main">
    <mc:Choice Requires="p14">
      <p:transition spd="med" p14:dur="700" advTm="21214">
        <p:fade/>
      </p:transition>
    </mc:Choice>
    <mc:Fallback xmlns="">
      <p:transition spd="med" advTm="21214">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Sliding Window Analysis</a:t>
            </a:r>
          </a:p>
        </p:txBody>
      </p:sp>
      <p:sp>
        <p:nvSpPr>
          <p:cNvPr id="3" name="Content Placeholder 2"/>
          <p:cNvSpPr>
            <a:spLocks noGrp="1"/>
          </p:cNvSpPr>
          <p:nvPr>
            <p:ph idx="1"/>
          </p:nvPr>
        </p:nvSpPr>
        <p:spPr/>
        <p:txBody>
          <a:bodyPr/>
          <a:lstStyle/>
          <a:p>
            <a:pPr marL="0" indent="0">
              <a:buNone/>
            </a:pPr>
            <a:r>
              <a:rPr lang="en-US" dirty="0" smtClean="0"/>
              <a:t>Blind area estimation</a:t>
            </a:r>
            <a:endParaRPr lang="en-US" dirty="0"/>
          </a:p>
        </p:txBody>
      </p:sp>
      <p:pic>
        <p:nvPicPr>
          <p:cNvPr id="8194" name="Picture 2" descr="D:\Sawsan_AlHalawani\projects\InteractiveFacade\data\Input\blinds\4\windows\input\inputwin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3733800"/>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Sawsan_AlHalawani\projects\InteractiveFacade\data\Input\blinds\4\windows\input\inputwin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82" y="2495006"/>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842" y="2495006"/>
            <a:ext cx="89245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428" y="3722044"/>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296478" y="3733799"/>
            <a:ext cx="894522" cy="898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3294888" y="2495006"/>
            <a:ext cx="896112" cy="914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292" y="2495006"/>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0118" y="3729882"/>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9846" y="2495006"/>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0258" y="3725963"/>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949653557"/>
      </p:ext>
    </p:extLst>
  </p:cSld>
  <p:clrMapOvr>
    <a:masterClrMapping/>
  </p:clrMapOvr>
  <mc:AlternateContent xmlns:mc="http://schemas.openxmlformats.org/markup-compatibility/2006" xmlns:p14="http://schemas.microsoft.com/office/powerpoint/2010/main">
    <mc:Choice Requires="p14">
      <p:transition spd="med" p14:dur="700" advTm="1829">
        <p:fade/>
      </p:transition>
    </mc:Choice>
    <mc:Fallback xmlns="">
      <p:transition spd="med" advTm="1829">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Sliding Window Analysis</a:t>
            </a:r>
          </a:p>
        </p:txBody>
      </p:sp>
      <p:sp>
        <p:nvSpPr>
          <p:cNvPr id="3" name="Content Placeholder 2"/>
          <p:cNvSpPr>
            <a:spLocks noGrp="1"/>
          </p:cNvSpPr>
          <p:nvPr>
            <p:ph idx="1"/>
          </p:nvPr>
        </p:nvSpPr>
        <p:spPr/>
        <p:txBody>
          <a:bodyPr/>
          <a:lstStyle/>
          <a:p>
            <a:pPr marL="0" indent="0">
              <a:buNone/>
            </a:pPr>
            <a:r>
              <a:rPr lang="en-US" dirty="0" smtClean="0"/>
              <a:t>Blind area estimation</a:t>
            </a:r>
            <a:endParaRPr lang="en-US" dirty="0"/>
          </a:p>
        </p:txBody>
      </p:sp>
      <p:pic>
        <p:nvPicPr>
          <p:cNvPr id="8194" name="Picture 2" descr="D:\Sawsan_AlHalawani\projects\InteractiveFacade\data\Input\blinds\4\windows\input\inputwin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3733800"/>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Sawsan_AlHalawani\projects\InteractiveFacade\data\Input\blinds\4\windows\input\inputwin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82" y="2495006"/>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842" y="2495006"/>
            <a:ext cx="89245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428" y="3722044"/>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296478" y="3733799"/>
            <a:ext cx="894522" cy="898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3294888" y="2495006"/>
            <a:ext cx="896112" cy="914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292" y="2495006"/>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0118" y="3729882"/>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9846" y="2495006"/>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0258" y="3725963"/>
            <a:ext cx="8961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D:\Sawsan_AlHalawani\projects\InteractiveFacade\data\Input\blinds\4\windows\input\inputwin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714206"/>
            <a:ext cx="8936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Sawsan_AlHalawani\projects\InteractiveFacade\data\Input\blinds\4\windows\input\inputwin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495006"/>
            <a:ext cx="893618"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010400" y="2667000"/>
            <a:ext cx="893618" cy="0"/>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7010400" y="4419600"/>
            <a:ext cx="893618" cy="0"/>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6" name="Footer Placeholder 5"/>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949653557"/>
      </p:ext>
    </p:extLst>
  </p:cSld>
  <p:clrMapOvr>
    <a:masterClrMapping/>
  </p:clrMapOvr>
  <mc:AlternateContent xmlns:mc="http://schemas.openxmlformats.org/markup-compatibility/2006" xmlns:p14="http://schemas.microsoft.com/office/powerpoint/2010/main">
    <mc:Choice Requires="p14">
      <p:transition spd="med" p14:dur="700" advTm="2620">
        <p:fade/>
      </p:transition>
    </mc:Choice>
    <mc:Fallback xmlns="">
      <p:transition spd="med" advTm="262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Window Configurations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1981200"/>
            <a:ext cx="717232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885066152"/>
      </p:ext>
    </p:extLst>
  </p:cSld>
  <p:clrMapOvr>
    <a:masterClrMapping/>
  </p:clrMapOvr>
  <mc:AlternateContent xmlns:mc="http://schemas.openxmlformats.org/markup-compatibility/2006" xmlns:p14="http://schemas.microsoft.com/office/powerpoint/2010/main">
    <mc:Choice Requires="p14">
      <p:transition spd="med" p14:dur="700" advTm="1834">
        <p:fade/>
      </p:transition>
    </mc:Choice>
    <mc:Fallback xmlns="">
      <p:transition spd="med" advTm="1834">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Window Shutter Analysis</a:t>
            </a:r>
            <a:endParaRPr lang="en-US" dirty="0"/>
          </a:p>
        </p:txBody>
      </p:sp>
      <p:sp>
        <p:nvSpPr>
          <p:cNvPr id="3" name="Content Placeholder 2"/>
          <p:cNvSpPr>
            <a:spLocks noGrp="1"/>
          </p:cNvSpPr>
          <p:nvPr>
            <p:ph idx="1"/>
          </p:nvPr>
        </p:nvSpPr>
        <p:spPr/>
        <p:txBody>
          <a:bodyPr/>
          <a:lstStyle/>
          <a:p>
            <a:pPr marL="0" indent="0">
              <a:buNone/>
            </a:pPr>
            <a:r>
              <a:rPr lang="en-US" dirty="0"/>
              <a:t>Window configurations</a:t>
            </a:r>
          </a:p>
          <a:p>
            <a:endParaRPr lang="en-US" dirty="0"/>
          </a:p>
        </p:txBody>
      </p:sp>
      <p:sp>
        <p:nvSpPr>
          <p:cNvPr id="5" name="Cube 4"/>
          <p:cNvSpPr/>
          <p:nvPr/>
        </p:nvSpPr>
        <p:spPr>
          <a:xfrm flipH="1">
            <a:off x="5029200" y="2021718"/>
            <a:ext cx="904010" cy="1911927"/>
          </a:xfrm>
          <a:prstGeom prst="cube">
            <a:avLst>
              <a:gd name="adj" fmla="val 6767"/>
            </a:avLst>
          </a:prstGeom>
          <a:solidFill>
            <a:srgbClr val="92D050">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flipH="1">
            <a:off x="3657598" y="2556164"/>
            <a:ext cx="1808020" cy="1911927"/>
          </a:xfrm>
          <a:prstGeom prst="cube">
            <a:avLst>
              <a:gd name="adj" fmla="val 3318"/>
            </a:avLst>
          </a:prstGeom>
          <a:solidFill>
            <a:srgbClr val="4F81BD">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flipH="1">
            <a:off x="3160435" y="3086227"/>
            <a:ext cx="904010" cy="1911927"/>
          </a:xfrm>
          <a:prstGeom prst="cube">
            <a:avLst>
              <a:gd name="adj" fmla="val 6767"/>
            </a:avLst>
          </a:prstGeom>
          <a:solidFill>
            <a:srgbClr val="92D050">
              <a:alpha val="30196"/>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flipH="1">
            <a:off x="3810000" y="3117273"/>
            <a:ext cx="751608" cy="1911927"/>
          </a:xfrm>
          <a:prstGeom prst="cube">
            <a:avLst>
              <a:gd name="adj" fmla="val 6767"/>
            </a:avLst>
          </a:prstGeom>
          <a:solidFill>
            <a:srgbClr val="92D050">
              <a:alpha val="61961"/>
            </a:srgb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rved Up Arrow 8"/>
          <p:cNvSpPr/>
          <p:nvPr/>
        </p:nvSpPr>
        <p:spPr>
          <a:xfrm rot="353673">
            <a:off x="3534775" y="4533720"/>
            <a:ext cx="762002" cy="457200"/>
          </a:xfrm>
          <a:prstGeom prst="curvedUpArrow">
            <a:avLst>
              <a:gd name="adj1" fmla="val 25000"/>
              <a:gd name="adj2" fmla="val 50000"/>
              <a:gd name="adj3" fmla="val 55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0" name="TextBox 9"/>
              <p:cNvSpPr txBox="1"/>
              <p:nvPr/>
            </p:nvSpPr>
            <p:spPr>
              <a:xfrm>
                <a:off x="3352800" y="5105400"/>
                <a:ext cx="1104918" cy="369332"/>
              </a:xfrm>
              <a:prstGeom prst="rect">
                <a:avLst/>
              </a:prstGeom>
              <a:noFill/>
            </p:spPr>
            <p:txBody>
              <a:bodyPr wrap="none" rtlCol="0">
                <a:spAutoFit/>
              </a:bodyPr>
              <a:lstStyle/>
              <a:p>
                <a:r>
                  <a:rPr lang="en-US" dirty="0" smtClean="0">
                    <a:latin typeface="Cambria Math"/>
                    <a:ea typeface="Cambria Math"/>
                  </a:rPr>
                  <a:t>𝜭 ∊ [0, </a:t>
                </a:r>
                <a14:m>
                  <m:oMath xmlns:m="http://schemas.openxmlformats.org/officeDocument/2006/math">
                    <m:r>
                      <a:rPr lang="en-US" i="1" smtClean="0">
                        <a:latin typeface="Cambria Math"/>
                        <a:ea typeface="Cambria Math"/>
                      </a:rPr>
                      <m:t>𝜋</m:t>
                    </m:r>
                  </m:oMath>
                </a14:m>
                <a:r>
                  <a:rPr lang="en-US" dirty="0" smtClean="0"/>
                  <a:t>]</a:t>
                </a:r>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352800" y="5105400"/>
                <a:ext cx="1104918" cy="369332"/>
              </a:xfrm>
              <a:prstGeom prst="rect">
                <a:avLst/>
              </a:prstGeom>
              <a:blipFill rotWithShape="1">
                <a:blip r:embed="rId3"/>
                <a:stretch>
                  <a:fillRect l="-4420" t="-11667" r="-3867" b="-25000"/>
                </a:stretch>
              </a:blipFill>
            </p:spPr>
            <p:txBody>
              <a:bodyPr/>
              <a:lstStyle/>
              <a:p>
                <a:r>
                  <a:rPr lang="en-US">
                    <a:noFill/>
                  </a:rPr>
                  <a:t> </a:t>
                </a:r>
              </a:p>
            </p:txBody>
          </p:sp>
        </mc:Fallback>
      </mc:AlternateContent>
      <p:sp>
        <p:nvSpPr>
          <p:cNvPr id="11" name="Footer Placeholder 10"/>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34566874"/>
      </p:ext>
    </p:extLst>
  </p:cSld>
  <p:clrMapOvr>
    <a:masterClrMapping/>
  </p:clrMapOvr>
  <mc:AlternateContent xmlns:mc="http://schemas.openxmlformats.org/markup-compatibility/2006" xmlns:p14="http://schemas.microsoft.com/office/powerpoint/2010/main">
    <mc:Choice Requires="p14">
      <p:transition spd="med" p14:dur="700" advTm="9856">
        <p:fade/>
      </p:transition>
    </mc:Choice>
    <mc:Fallback xmlns="">
      <p:transition spd="med" advTm="9856">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Window Shutter Analysis</a:t>
            </a:r>
          </a:p>
        </p:txBody>
      </p:sp>
      <p:sp>
        <p:nvSpPr>
          <p:cNvPr id="3" name="Content Placeholder 2"/>
          <p:cNvSpPr>
            <a:spLocks noGrp="1"/>
          </p:cNvSpPr>
          <p:nvPr>
            <p:ph idx="1"/>
          </p:nvPr>
        </p:nvSpPr>
        <p:spPr/>
        <p:txBody>
          <a:bodyPr/>
          <a:lstStyle/>
          <a:p>
            <a:pPr marL="0" indent="0">
              <a:buNone/>
            </a:pPr>
            <a:r>
              <a:rPr lang="en-US" dirty="0"/>
              <a:t>Window </a:t>
            </a:r>
            <a:r>
              <a:rPr lang="en-US" dirty="0" smtClean="0"/>
              <a:t>shutter estimation</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989" y="2608833"/>
            <a:ext cx="3741011" cy="248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63505" y="3251537"/>
            <a:ext cx="731290" cy="1015663"/>
          </a:xfrm>
          <a:prstGeom prst="rect">
            <a:avLst/>
          </a:prstGeom>
          <a:noFill/>
        </p:spPr>
        <p:txBody>
          <a:bodyPr wrap="none" rtlCol="0">
            <a:spAutoFit/>
          </a:bodyPr>
          <a:lstStyle/>
          <a:p>
            <a:r>
              <a:rPr lang="en-US" sz="6000" b="1" dirty="0" smtClean="0"/>
              <a:t>…</a:t>
            </a:r>
            <a:endParaRPr lang="en-US" sz="6000" b="1" dirty="0"/>
          </a:p>
        </p:txBody>
      </p:sp>
      <p:pic>
        <p:nvPicPr>
          <p:cNvPr id="4099" name="Picture 3" descr="D:\Sawsan_AlHalawani\projects\InteractiveFacade\docs\presentation\figures\grid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73" y="2608833"/>
            <a:ext cx="3735932" cy="2478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88096" y="5103852"/>
            <a:ext cx="1929182" cy="369332"/>
          </a:xfrm>
          <a:prstGeom prst="rect">
            <a:avLst/>
          </a:prstGeom>
          <a:noFill/>
        </p:spPr>
        <p:txBody>
          <a:bodyPr wrap="none" rtlCol="0">
            <a:spAutoFit/>
          </a:bodyPr>
          <a:lstStyle/>
          <a:p>
            <a:r>
              <a:rPr lang="en-US" dirty="0" smtClean="0"/>
              <a:t>detected windows</a:t>
            </a:r>
            <a:endParaRPr lang="en-US" dirty="0"/>
          </a:p>
        </p:txBody>
      </p:sp>
      <p:sp>
        <p:nvSpPr>
          <p:cNvPr id="9" name="TextBox 8"/>
          <p:cNvSpPr txBox="1"/>
          <p:nvPr/>
        </p:nvSpPr>
        <p:spPr>
          <a:xfrm>
            <a:off x="5614074" y="5117068"/>
            <a:ext cx="2514150" cy="369332"/>
          </a:xfrm>
          <a:prstGeom prst="rect">
            <a:avLst/>
          </a:prstGeom>
          <a:noFill/>
        </p:spPr>
        <p:txBody>
          <a:bodyPr wrap="none" rtlCol="0">
            <a:spAutoFit/>
          </a:bodyPr>
          <a:lstStyle/>
          <a:p>
            <a:r>
              <a:rPr lang="en-US" dirty="0" smtClean="0"/>
              <a:t>estimated configurations</a:t>
            </a:r>
            <a:endParaRPr lang="en-US" dirty="0"/>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505764274"/>
      </p:ext>
    </p:extLst>
  </p:cSld>
  <p:clrMapOvr>
    <a:masterClrMapping/>
  </p:clrMapOvr>
  <mc:AlternateContent xmlns:mc="http://schemas.openxmlformats.org/markup-compatibility/2006" xmlns:p14="http://schemas.microsoft.com/office/powerpoint/2010/main">
    <mc:Choice Requires="p14">
      <p:transition spd="med" p14:dur="700" advTm="6246">
        <p:fade/>
      </p:transition>
    </mc:Choice>
    <mc:Fallback xmlns="">
      <p:transition spd="med" advTm="6246">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Window Shutter Analysis</a:t>
            </a:r>
          </a:p>
        </p:txBody>
      </p:sp>
      <p:sp>
        <p:nvSpPr>
          <p:cNvPr id="3" name="Content Placeholder 2"/>
          <p:cNvSpPr>
            <a:spLocks noGrp="1"/>
          </p:cNvSpPr>
          <p:nvPr>
            <p:ph idx="1"/>
          </p:nvPr>
        </p:nvSpPr>
        <p:spPr/>
        <p:txBody>
          <a:bodyPr/>
          <a:lstStyle/>
          <a:p>
            <a:pPr marL="0" indent="0">
              <a:buNone/>
            </a:pPr>
            <a:r>
              <a:rPr lang="en-US" dirty="0" smtClean="0"/>
              <a:t>Estimated 3D façade plane [Wu et al. 2011] </a:t>
            </a:r>
            <a:endParaRPr lang="en-US" dirty="0"/>
          </a:p>
        </p:txBody>
      </p:sp>
      <p:pic>
        <p:nvPicPr>
          <p:cNvPr id="10243" name="Picture 3" descr="D:\Sawsan_AlHalawani\projects\InteractiveFacade\docs\presentation\figures\plane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579" y="2514600"/>
            <a:ext cx="4925821" cy="391953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160809158"/>
      </p:ext>
    </p:extLst>
  </p:cSld>
  <p:clrMapOvr>
    <a:masterClrMapping/>
  </p:clrMapOvr>
  <mc:AlternateContent xmlns:mc="http://schemas.openxmlformats.org/markup-compatibility/2006" xmlns:p14="http://schemas.microsoft.com/office/powerpoint/2010/main">
    <mc:Choice Requires="p14">
      <p:transition spd="med" p14:dur="700" advTm="15687">
        <p:fade/>
      </p:transition>
    </mc:Choice>
    <mc:Fallback xmlns="">
      <p:transition spd="med" advTm="15687">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Window Shutter Analysis</a:t>
            </a:r>
          </a:p>
        </p:txBody>
      </p:sp>
      <p:sp>
        <p:nvSpPr>
          <p:cNvPr id="3" name="Content Placeholder 2"/>
          <p:cNvSpPr>
            <a:spLocks noGrp="1"/>
          </p:cNvSpPr>
          <p:nvPr>
            <p:ph idx="1"/>
          </p:nvPr>
        </p:nvSpPr>
        <p:spPr/>
        <p:txBody>
          <a:bodyPr/>
          <a:lstStyle/>
          <a:p>
            <a:pPr marL="0" indent="0">
              <a:buNone/>
            </a:pPr>
            <a:r>
              <a:rPr lang="en-US" dirty="0" smtClean="0"/>
              <a:t>Initial window placement in 3D </a:t>
            </a:r>
            <a:endParaRPr lang="en-US" dirty="0"/>
          </a:p>
        </p:txBody>
      </p:sp>
      <p:pic>
        <p:nvPicPr>
          <p:cNvPr id="2050" name="Picture 2" descr="D:\Sawsan_AlHalawani\projects\InteractiveFacade\docs\presentation\figures\planes\e-window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832" y="2514600"/>
            <a:ext cx="4929891" cy="392277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587927731"/>
      </p:ext>
    </p:extLst>
  </p:cSld>
  <p:clrMapOvr>
    <a:masterClrMapping/>
  </p:clrMapOvr>
  <mc:AlternateContent xmlns:mc="http://schemas.openxmlformats.org/markup-compatibility/2006" xmlns:p14="http://schemas.microsoft.com/office/powerpoint/2010/main">
    <mc:Choice Requires="p14">
      <p:transition spd="med" p14:dur="700" advTm="17071">
        <p:fade/>
      </p:transition>
    </mc:Choice>
    <mc:Fallback xmlns="">
      <p:transition spd="med" advTm="17071">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Window Shutter Analysis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4" y="4070465"/>
            <a:ext cx="2268146" cy="18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6751" y="5825740"/>
            <a:ext cx="2285049" cy="369332"/>
          </a:xfrm>
          <a:prstGeom prst="rect">
            <a:avLst/>
          </a:prstGeom>
          <a:noFill/>
        </p:spPr>
        <p:txBody>
          <a:bodyPr wrap="none" rtlCol="0">
            <a:spAutoFit/>
          </a:bodyPr>
          <a:lstStyle/>
          <a:p>
            <a:r>
              <a:rPr lang="en-US" dirty="0" smtClean="0"/>
              <a:t>projected 3D windows</a:t>
            </a:r>
            <a:endParaRPr lang="en-US" dirty="0"/>
          </a:p>
        </p:txBody>
      </p:sp>
      <p:grpSp>
        <p:nvGrpSpPr>
          <p:cNvPr id="14" name="Group 13"/>
          <p:cNvGrpSpPr/>
          <p:nvPr/>
        </p:nvGrpSpPr>
        <p:grpSpPr>
          <a:xfrm>
            <a:off x="3716611" y="1529819"/>
            <a:ext cx="1640648" cy="2043149"/>
            <a:chOff x="3160434" y="2021715"/>
            <a:chExt cx="2772772" cy="3453017"/>
          </a:xfrm>
        </p:grpSpPr>
        <p:sp>
          <p:nvSpPr>
            <p:cNvPr id="15" name="Cube 14"/>
            <p:cNvSpPr/>
            <p:nvPr/>
          </p:nvSpPr>
          <p:spPr>
            <a:xfrm flipH="1">
              <a:off x="5029196" y="2021715"/>
              <a:ext cx="904010" cy="1911925"/>
            </a:xfrm>
            <a:prstGeom prst="cube">
              <a:avLst>
                <a:gd name="adj" fmla="val 6767"/>
              </a:avLst>
            </a:prstGeom>
            <a:solidFill>
              <a:srgbClr val="92D050">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flipH="1">
              <a:off x="3657596" y="2556162"/>
              <a:ext cx="1808019" cy="1911926"/>
            </a:xfrm>
            <a:prstGeom prst="cube">
              <a:avLst>
                <a:gd name="adj" fmla="val 3318"/>
              </a:avLst>
            </a:prstGeom>
            <a:solidFill>
              <a:srgbClr val="4F81BD">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flipH="1">
              <a:off x="3160434" y="3086224"/>
              <a:ext cx="904010" cy="1911926"/>
            </a:xfrm>
            <a:prstGeom prst="cube">
              <a:avLst>
                <a:gd name="adj" fmla="val 6767"/>
              </a:avLst>
            </a:prstGeom>
            <a:solidFill>
              <a:srgbClr val="92D050">
                <a:alpha val="30196"/>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flipH="1">
              <a:off x="3809999" y="3117270"/>
              <a:ext cx="751608" cy="1911926"/>
            </a:xfrm>
            <a:prstGeom prst="cube">
              <a:avLst>
                <a:gd name="adj" fmla="val 6767"/>
              </a:avLst>
            </a:prstGeom>
            <a:solidFill>
              <a:srgbClr val="92D050">
                <a:alpha val="61961"/>
              </a:srgb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Up Arrow 18"/>
            <p:cNvSpPr/>
            <p:nvPr/>
          </p:nvSpPr>
          <p:spPr>
            <a:xfrm rot="353673">
              <a:off x="3534774" y="4533715"/>
              <a:ext cx="762002" cy="457200"/>
            </a:xfrm>
            <a:prstGeom prst="curvedUpArrow">
              <a:avLst>
                <a:gd name="adj1" fmla="val 25000"/>
                <a:gd name="adj2" fmla="val 50000"/>
                <a:gd name="adj3" fmla="val 55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0" name="TextBox 19"/>
                <p:cNvSpPr txBox="1"/>
                <p:nvPr/>
              </p:nvSpPr>
              <p:spPr>
                <a:xfrm>
                  <a:off x="3352800" y="5105401"/>
                  <a:ext cx="1104918" cy="369331"/>
                </a:xfrm>
                <a:prstGeom prst="rect">
                  <a:avLst/>
                </a:prstGeom>
                <a:noFill/>
              </p:spPr>
              <p:txBody>
                <a:bodyPr wrap="none" rtlCol="0">
                  <a:spAutoFit/>
                </a:bodyPr>
                <a:lstStyle/>
                <a:p>
                  <a:r>
                    <a:rPr lang="en-US" dirty="0" smtClean="0">
                      <a:latin typeface="Cambria Math"/>
                      <a:ea typeface="Cambria Math"/>
                    </a:rPr>
                    <a:t>𝜭 ∊ [0, </a:t>
                  </a:r>
                  <a14:m>
                    <m:oMath xmlns:m="http://schemas.openxmlformats.org/officeDocument/2006/math">
                      <m:r>
                        <a:rPr lang="en-US" i="1" smtClean="0">
                          <a:latin typeface="Cambria Math"/>
                          <a:ea typeface="Cambria Math"/>
                        </a:rPr>
                        <m:t>𝜋</m:t>
                      </m:r>
                    </m:oMath>
                  </a14:m>
                  <a:r>
                    <a:rPr lang="en-US" dirty="0" smtClean="0"/>
                    <a:t>]</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352800" y="5105401"/>
                  <a:ext cx="1104918" cy="369331"/>
                </a:xfrm>
                <a:prstGeom prst="rect">
                  <a:avLst/>
                </a:prstGeom>
                <a:blipFill rotWithShape="1">
                  <a:blip r:embed="rId6"/>
                  <a:stretch>
                    <a:fillRect l="-7407" t="-19444" r="-75000" b="-111111"/>
                  </a:stretch>
                </a:blipFill>
              </p:spPr>
              <p:txBody>
                <a:bodyPr/>
                <a:lstStyle/>
                <a:p>
                  <a:r>
                    <a:rPr lang="en-US">
                      <a:noFill/>
                    </a:rPr>
                    <a:t> </a:t>
                  </a:r>
                </a:p>
              </p:txBody>
            </p:sp>
          </mc:Fallback>
        </mc:AlternateContent>
      </p:grpSp>
      <p:sp>
        <p:nvSpPr>
          <p:cNvPr id="6" name="Footer Placeholder 5"/>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4028897143"/>
      </p:ext>
    </p:extLst>
  </p:cSld>
  <p:clrMapOvr>
    <a:masterClrMapping/>
  </p:clrMapOvr>
  <mc:AlternateContent xmlns:mc="http://schemas.openxmlformats.org/markup-compatibility/2006" xmlns:p14="http://schemas.microsoft.com/office/powerpoint/2010/main">
    <mc:Choice Requires="p14">
      <p:transition spd="med" p14:dur="700" advTm="23430">
        <p:fade/>
      </p:transition>
    </mc:Choice>
    <mc:Fallback xmlns="">
      <p:transition spd="med" advTm="2343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dirty="0" smtClean="0"/>
              <a:t>Motivation</a:t>
            </a:r>
            <a:endParaRPr lang="en-US" dirty="0"/>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361123"/>
            <a:ext cx="2127165"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7703" y="3684153"/>
            <a:ext cx="2198662" cy="240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descr="C:\Users\alhalasn\Desktop\Thesis\Interactive_facade\data\Input\shutters\1\example1\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886" y="3667793"/>
            <a:ext cx="3152799" cy="24048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alhalasn\Desktop\Thesis\Interactive_facade\data\Input\shutters\3a\example3a\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8" y="3678532"/>
            <a:ext cx="2127165" cy="2401276"/>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7703" y="1361123"/>
            <a:ext cx="219866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5611" y="1373506"/>
            <a:ext cx="3147074"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75130578"/>
      </p:ext>
    </p:extLst>
  </p:cSld>
  <p:clrMapOvr>
    <a:masterClrMapping/>
  </p:clrMapOvr>
  <mc:AlternateContent xmlns:mc="http://schemas.openxmlformats.org/markup-compatibility/2006" xmlns:p14="http://schemas.microsoft.com/office/powerpoint/2010/main">
    <mc:Choice Requires="p14">
      <p:transition spd="med" p14:dur="700" advTm="6363">
        <p:fade/>
      </p:transition>
    </mc:Choice>
    <mc:Fallback xmlns="">
      <p:transition spd="med" advTm="6363">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Window Shutter Analysis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4" y="4070465"/>
            <a:ext cx="2268146" cy="18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6751" y="5825740"/>
            <a:ext cx="2285049" cy="369332"/>
          </a:xfrm>
          <a:prstGeom prst="rect">
            <a:avLst/>
          </a:prstGeom>
          <a:noFill/>
        </p:spPr>
        <p:txBody>
          <a:bodyPr wrap="none" rtlCol="0">
            <a:spAutoFit/>
          </a:bodyPr>
          <a:lstStyle/>
          <a:p>
            <a:r>
              <a:rPr lang="en-US" dirty="0" smtClean="0"/>
              <a:t>projected 3D windows</a:t>
            </a:r>
            <a:endParaRPr lang="en-US" dirty="0"/>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4038600"/>
            <a:ext cx="2250471" cy="18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02254" y="5818094"/>
            <a:ext cx="1046761" cy="369332"/>
          </a:xfrm>
          <a:prstGeom prst="rect">
            <a:avLst/>
          </a:prstGeom>
          <a:noFill/>
        </p:spPr>
        <p:txBody>
          <a:bodyPr wrap="none" rtlCol="0">
            <a:spAutoFit/>
          </a:bodyPr>
          <a:lstStyle/>
          <a:p>
            <a:r>
              <a:rPr lang="en-US" dirty="0" smtClean="0"/>
              <a:t>2D edges</a:t>
            </a:r>
            <a:endParaRPr lang="en-US" dirty="0"/>
          </a:p>
        </p:txBody>
      </p:sp>
      <p:sp>
        <p:nvSpPr>
          <p:cNvPr id="8" name="Rounded Rectangle 7"/>
          <p:cNvSpPr/>
          <p:nvPr/>
        </p:nvSpPr>
        <p:spPr>
          <a:xfrm>
            <a:off x="533400" y="3810000"/>
            <a:ext cx="5075738" cy="2385072"/>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054073" y="6214358"/>
            <a:ext cx="2093715" cy="369332"/>
          </a:xfrm>
          <a:prstGeom prst="rect">
            <a:avLst/>
          </a:prstGeom>
          <a:noFill/>
        </p:spPr>
        <p:txBody>
          <a:bodyPr wrap="none" rtlCol="0">
            <a:spAutoFit/>
          </a:bodyPr>
          <a:lstStyle/>
          <a:p>
            <a:r>
              <a:rPr lang="en-US" dirty="0" smtClean="0"/>
              <a:t>2D-3D line matching</a:t>
            </a:r>
            <a:endParaRPr lang="en-US" dirty="0"/>
          </a:p>
        </p:txBody>
      </p:sp>
      <p:grpSp>
        <p:nvGrpSpPr>
          <p:cNvPr id="14" name="Group 13"/>
          <p:cNvGrpSpPr/>
          <p:nvPr/>
        </p:nvGrpSpPr>
        <p:grpSpPr>
          <a:xfrm>
            <a:off x="3716611" y="1529819"/>
            <a:ext cx="1640648" cy="2043149"/>
            <a:chOff x="3160434" y="2021715"/>
            <a:chExt cx="2772772" cy="3453017"/>
          </a:xfrm>
        </p:grpSpPr>
        <p:sp>
          <p:nvSpPr>
            <p:cNvPr id="15" name="Cube 14"/>
            <p:cNvSpPr/>
            <p:nvPr/>
          </p:nvSpPr>
          <p:spPr>
            <a:xfrm flipH="1">
              <a:off x="5029196" y="2021715"/>
              <a:ext cx="904010" cy="1911925"/>
            </a:xfrm>
            <a:prstGeom prst="cube">
              <a:avLst>
                <a:gd name="adj" fmla="val 6767"/>
              </a:avLst>
            </a:prstGeom>
            <a:solidFill>
              <a:srgbClr val="92D050">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flipH="1">
              <a:off x="3657596" y="2556162"/>
              <a:ext cx="1808019" cy="1911926"/>
            </a:xfrm>
            <a:prstGeom prst="cube">
              <a:avLst>
                <a:gd name="adj" fmla="val 3318"/>
              </a:avLst>
            </a:prstGeom>
            <a:solidFill>
              <a:srgbClr val="4F81BD">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flipH="1">
              <a:off x="3160434" y="3086224"/>
              <a:ext cx="904010" cy="1911926"/>
            </a:xfrm>
            <a:prstGeom prst="cube">
              <a:avLst>
                <a:gd name="adj" fmla="val 6767"/>
              </a:avLst>
            </a:prstGeom>
            <a:solidFill>
              <a:srgbClr val="92D050">
                <a:alpha val="30196"/>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flipH="1">
              <a:off x="3809999" y="3117270"/>
              <a:ext cx="751608" cy="1911926"/>
            </a:xfrm>
            <a:prstGeom prst="cube">
              <a:avLst>
                <a:gd name="adj" fmla="val 6767"/>
              </a:avLst>
            </a:prstGeom>
            <a:solidFill>
              <a:srgbClr val="92D050">
                <a:alpha val="61961"/>
              </a:srgb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Up Arrow 18"/>
            <p:cNvSpPr/>
            <p:nvPr/>
          </p:nvSpPr>
          <p:spPr>
            <a:xfrm rot="353673">
              <a:off x="3534774" y="4533715"/>
              <a:ext cx="762002" cy="457200"/>
            </a:xfrm>
            <a:prstGeom prst="curvedUpArrow">
              <a:avLst>
                <a:gd name="adj1" fmla="val 25000"/>
                <a:gd name="adj2" fmla="val 50000"/>
                <a:gd name="adj3" fmla="val 55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0" name="TextBox 19"/>
                <p:cNvSpPr txBox="1"/>
                <p:nvPr/>
              </p:nvSpPr>
              <p:spPr>
                <a:xfrm>
                  <a:off x="3352800" y="5105401"/>
                  <a:ext cx="1104918" cy="369331"/>
                </a:xfrm>
                <a:prstGeom prst="rect">
                  <a:avLst/>
                </a:prstGeom>
                <a:noFill/>
              </p:spPr>
              <p:txBody>
                <a:bodyPr wrap="none" rtlCol="0">
                  <a:spAutoFit/>
                </a:bodyPr>
                <a:lstStyle/>
                <a:p>
                  <a:r>
                    <a:rPr lang="en-US" dirty="0" smtClean="0">
                      <a:latin typeface="Cambria Math"/>
                      <a:ea typeface="Cambria Math"/>
                    </a:rPr>
                    <a:t>𝜭 ∊ [0, </a:t>
                  </a:r>
                  <a14:m>
                    <m:oMath xmlns:m="http://schemas.openxmlformats.org/officeDocument/2006/math">
                      <m:r>
                        <a:rPr lang="en-US" i="1" smtClean="0">
                          <a:latin typeface="Cambria Math"/>
                          <a:ea typeface="Cambria Math"/>
                        </a:rPr>
                        <m:t>𝜋</m:t>
                      </m:r>
                    </m:oMath>
                  </a14:m>
                  <a:r>
                    <a:rPr lang="en-US" dirty="0" smtClean="0"/>
                    <a:t>]</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352800" y="5105401"/>
                  <a:ext cx="1104918" cy="369331"/>
                </a:xfrm>
                <a:prstGeom prst="rect">
                  <a:avLst/>
                </a:prstGeom>
                <a:blipFill rotWithShape="1">
                  <a:blip r:embed="rId6"/>
                  <a:stretch>
                    <a:fillRect l="-7407" t="-19444" r="-75000" b="-111111"/>
                  </a:stretch>
                </a:blipFill>
              </p:spPr>
              <p:txBody>
                <a:bodyPr/>
                <a:lstStyle/>
                <a:p>
                  <a:r>
                    <a:rPr lang="en-US">
                      <a:noFill/>
                    </a:rPr>
                    <a:t> </a:t>
                  </a:r>
                </a:p>
              </p:txBody>
            </p:sp>
          </mc:Fallback>
        </mc:AlternateContent>
      </p:grpSp>
      <p:sp>
        <p:nvSpPr>
          <p:cNvPr id="10" name="Footer Placeholder 9"/>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373667431"/>
      </p:ext>
    </p:extLst>
  </p:cSld>
  <p:clrMapOvr>
    <a:masterClrMapping/>
  </p:clrMapOvr>
  <mc:AlternateContent xmlns:mc="http://schemas.openxmlformats.org/markup-compatibility/2006" xmlns:p14="http://schemas.microsoft.com/office/powerpoint/2010/main">
    <mc:Choice Requires="p14">
      <p:transition spd="med" p14:dur="700" advTm="10259">
        <p:fade/>
      </p:transition>
    </mc:Choice>
    <mc:Fallback xmlns="">
      <p:transition spd="med" advTm="10259">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Window Shutter Analysis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4" y="4070465"/>
            <a:ext cx="2268146" cy="18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6751" y="5825740"/>
            <a:ext cx="2285049" cy="369332"/>
          </a:xfrm>
          <a:prstGeom prst="rect">
            <a:avLst/>
          </a:prstGeom>
          <a:noFill/>
        </p:spPr>
        <p:txBody>
          <a:bodyPr wrap="none" rtlCol="0">
            <a:spAutoFit/>
          </a:bodyPr>
          <a:lstStyle/>
          <a:p>
            <a:r>
              <a:rPr lang="en-US" dirty="0" smtClean="0"/>
              <a:t>projected 3D windows</a:t>
            </a:r>
            <a:endParaRPr lang="en-US" dirty="0"/>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4038600"/>
            <a:ext cx="2250471" cy="18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02254" y="5818094"/>
            <a:ext cx="1046761" cy="369332"/>
          </a:xfrm>
          <a:prstGeom prst="rect">
            <a:avLst/>
          </a:prstGeom>
          <a:noFill/>
        </p:spPr>
        <p:txBody>
          <a:bodyPr wrap="none" rtlCol="0">
            <a:spAutoFit/>
          </a:bodyPr>
          <a:lstStyle/>
          <a:p>
            <a:r>
              <a:rPr lang="en-US" dirty="0" smtClean="0"/>
              <a:t>2D edges</a:t>
            </a:r>
            <a:endParaRPr lang="en-US" dirty="0"/>
          </a:p>
        </p:txBody>
      </p:sp>
      <p:sp>
        <p:nvSpPr>
          <p:cNvPr id="8" name="Rounded Rectangle 7"/>
          <p:cNvSpPr/>
          <p:nvPr/>
        </p:nvSpPr>
        <p:spPr>
          <a:xfrm>
            <a:off x="533400" y="3810000"/>
            <a:ext cx="5075738" cy="2385072"/>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054073" y="6214358"/>
            <a:ext cx="2093715" cy="369332"/>
          </a:xfrm>
          <a:prstGeom prst="rect">
            <a:avLst/>
          </a:prstGeom>
          <a:noFill/>
        </p:spPr>
        <p:txBody>
          <a:bodyPr wrap="none" rtlCol="0">
            <a:spAutoFit/>
          </a:bodyPr>
          <a:lstStyle/>
          <a:p>
            <a:r>
              <a:rPr lang="en-US" dirty="0" smtClean="0"/>
              <a:t>2D-3D line matching</a:t>
            </a:r>
            <a:endParaRPr lang="en-US"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1719" y="4038600"/>
            <a:ext cx="2240534" cy="181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732382" y="5791200"/>
            <a:ext cx="1303242" cy="369332"/>
          </a:xfrm>
          <a:prstGeom prst="rect">
            <a:avLst/>
          </a:prstGeom>
          <a:noFill/>
        </p:spPr>
        <p:txBody>
          <a:bodyPr wrap="none" rtlCol="0">
            <a:spAutoFit/>
          </a:bodyPr>
          <a:lstStyle/>
          <a:p>
            <a:r>
              <a:rPr lang="en-US" dirty="0" smtClean="0"/>
              <a:t>input image</a:t>
            </a:r>
            <a:endParaRPr lang="en-US" dirty="0"/>
          </a:p>
        </p:txBody>
      </p:sp>
      <p:sp>
        <p:nvSpPr>
          <p:cNvPr id="12" name="Rounded Rectangle 11"/>
          <p:cNvSpPr/>
          <p:nvPr/>
        </p:nvSpPr>
        <p:spPr>
          <a:xfrm>
            <a:off x="6157406" y="3810000"/>
            <a:ext cx="2453194" cy="238507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7055387" y="6234541"/>
            <a:ext cx="657231" cy="369332"/>
          </a:xfrm>
          <a:prstGeom prst="rect">
            <a:avLst/>
          </a:prstGeom>
          <a:noFill/>
        </p:spPr>
        <p:txBody>
          <a:bodyPr wrap="none" rtlCol="0">
            <a:spAutoFit/>
          </a:bodyPr>
          <a:lstStyle/>
          <a:p>
            <a:r>
              <a:rPr lang="en-US" dirty="0" smtClean="0"/>
              <a:t>color</a:t>
            </a:r>
            <a:endParaRPr lang="en-US" dirty="0"/>
          </a:p>
        </p:txBody>
      </p:sp>
      <p:grpSp>
        <p:nvGrpSpPr>
          <p:cNvPr id="14" name="Group 13"/>
          <p:cNvGrpSpPr/>
          <p:nvPr/>
        </p:nvGrpSpPr>
        <p:grpSpPr>
          <a:xfrm>
            <a:off x="3716611" y="1529819"/>
            <a:ext cx="1640648" cy="2043149"/>
            <a:chOff x="3160434" y="2021715"/>
            <a:chExt cx="2772772" cy="3453017"/>
          </a:xfrm>
        </p:grpSpPr>
        <p:sp>
          <p:nvSpPr>
            <p:cNvPr id="15" name="Cube 14"/>
            <p:cNvSpPr/>
            <p:nvPr/>
          </p:nvSpPr>
          <p:spPr>
            <a:xfrm flipH="1">
              <a:off x="5029196" y="2021715"/>
              <a:ext cx="904010" cy="1911925"/>
            </a:xfrm>
            <a:prstGeom prst="cube">
              <a:avLst>
                <a:gd name="adj" fmla="val 6767"/>
              </a:avLst>
            </a:prstGeom>
            <a:solidFill>
              <a:srgbClr val="92D050">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flipH="1">
              <a:off x="3657596" y="2556162"/>
              <a:ext cx="1808019" cy="1911926"/>
            </a:xfrm>
            <a:prstGeom prst="cube">
              <a:avLst>
                <a:gd name="adj" fmla="val 3318"/>
              </a:avLst>
            </a:prstGeom>
            <a:solidFill>
              <a:srgbClr val="4F81BD">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flipH="1">
              <a:off x="3160434" y="3086224"/>
              <a:ext cx="904010" cy="1911926"/>
            </a:xfrm>
            <a:prstGeom prst="cube">
              <a:avLst>
                <a:gd name="adj" fmla="val 6767"/>
              </a:avLst>
            </a:prstGeom>
            <a:solidFill>
              <a:srgbClr val="92D050">
                <a:alpha val="30196"/>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flipH="1">
              <a:off x="3809999" y="3117270"/>
              <a:ext cx="751608" cy="1911926"/>
            </a:xfrm>
            <a:prstGeom prst="cube">
              <a:avLst>
                <a:gd name="adj" fmla="val 6767"/>
              </a:avLst>
            </a:prstGeom>
            <a:solidFill>
              <a:srgbClr val="92D050">
                <a:alpha val="61961"/>
              </a:srgb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Up Arrow 18"/>
            <p:cNvSpPr/>
            <p:nvPr/>
          </p:nvSpPr>
          <p:spPr>
            <a:xfrm rot="353673">
              <a:off x="3534774" y="4533715"/>
              <a:ext cx="762002" cy="457200"/>
            </a:xfrm>
            <a:prstGeom prst="curvedUpArrow">
              <a:avLst>
                <a:gd name="adj1" fmla="val 25000"/>
                <a:gd name="adj2" fmla="val 50000"/>
                <a:gd name="adj3" fmla="val 55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0" name="TextBox 19"/>
                <p:cNvSpPr txBox="1"/>
                <p:nvPr/>
              </p:nvSpPr>
              <p:spPr>
                <a:xfrm>
                  <a:off x="3352800" y="5105401"/>
                  <a:ext cx="1104918" cy="369331"/>
                </a:xfrm>
                <a:prstGeom prst="rect">
                  <a:avLst/>
                </a:prstGeom>
                <a:noFill/>
              </p:spPr>
              <p:txBody>
                <a:bodyPr wrap="none" rtlCol="0">
                  <a:spAutoFit/>
                </a:bodyPr>
                <a:lstStyle/>
                <a:p>
                  <a:r>
                    <a:rPr lang="en-US" dirty="0" smtClean="0">
                      <a:latin typeface="Cambria Math"/>
                      <a:ea typeface="Cambria Math"/>
                    </a:rPr>
                    <a:t>𝜭 ∊ [0, </a:t>
                  </a:r>
                  <a14:m>
                    <m:oMath xmlns:m="http://schemas.openxmlformats.org/officeDocument/2006/math">
                      <m:r>
                        <a:rPr lang="en-US" i="1" smtClean="0">
                          <a:latin typeface="Cambria Math"/>
                          <a:ea typeface="Cambria Math"/>
                        </a:rPr>
                        <m:t>𝜋</m:t>
                      </m:r>
                    </m:oMath>
                  </a14:m>
                  <a:r>
                    <a:rPr lang="en-US" dirty="0" smtClean="0"/>
                    <a:t>]</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352800" y="5105401"/>
                  <a:ext cx="1104918" cy="369331"/>
                </a:xfrm>
                <a:prstGeom prst="rect">
                  <a:avLst/>
                </a:prstGeom>
                <a:blipFill rotWithShape="1">
                  <a:blip r:embed="rId6"/>
                  <a:stretch>
                    <a:fillRect l="-7407" t="-19444" r="-75000" b="-111111"/>
                  </a:stretch>
                </a:blipFill>
              </p:spPr>
              <p:txBody>
                <a:bodyPr/>
                <a:lstStyle/>
                <a:p>
                  <a:r>
                    <a:rPr lang="en-US">
                      <a:noFill/>
                    </a:rPr>
                    <a:t> </a:t>
                  </a:r>
                </a:p>
              </p:txBody>
            </p:sp>
          </mc:Fallback>
        </mc:AlternateContent>
      </p:grpSp>
      <p:sp>
        <p:nvSpPr>
          <p:cNvPr id="21" name="TextBox 20"/>
          <p:cNvSpPr txBox="1"/>
          <p:nvPr/>
        </p:nvSpPr>
        <p:spPr>
          <a:xfrm>
            <a:off x="5715000" y="4840047"/>
            <a:ext cx="314916" cy="461665"/>
          </a:xfrm>
          <a:prstGeom prst="rect">
            <a:avLst/>
          </a:prstGeom>
          <a:noFill/>
        </p:spPr>
        <p:txBody>
          <a:bodyPr wrap="square" rtlCol="0">
            <a:spAutoFit/>
          </a:bodyPr>
          <a:lstStyle/>
          <a:p>
            <a:r>
              <a:rPr lang="en-US" sz="2400" b="1" dirty="0" smtClean="0"/>
              <a:t>+</a:t>
            </a:r>
            <a:endParaRPr lang="en-US" sz="2400" b="1" dirty="0"/>
          </a:p>
        </p:txBody>
      </p:sp>
      <p:sp>
        <p:nvSpPr>
          <p:cNvPr id="22" name="Footer Placeholder 21"/>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373667431"/>
      </p:ext>
    </p:extLst>
  </p:cSld>
  <p:clrMapOvr>
    <a:masterClrMapping/>
  </p:clrMapOvr>
  <mc:AlternateContent xmlns:mc="http://schemas.openxmlformats.org/markup-compatibility/2006" xmlns:p14="http://schemas.microsoft.com/office/powerpoint/2010/main">
    <mc:Choice Requires="p14">
      <p:transition spd="med" p14:dur="700" advTm="6448">
        <p:fade/>
      </p:transition>
    </mc:Choice>
    <mc:Fallback xmlns="">
      <p:transition spd="med" advTm="6448">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Window Configurations</a:t>
            </a:r>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981200"/>
            <a:ext cx="565785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348075194"/>
      </p:ext>
    </p:extLst>
  </p:cSld>
  <p:clrMapOvr>
    <a:masterClrMapping/>
  </p:clrMapOvr>
  <mc:AlternateContent xmlns:mc="http://schemas.openxmlformats.org/markup-compatibility/2006" xmlns:p14="http://schemas.microsoft.com/office/powerpoint/2010/main">
    <mc:Choice Requires="p14">
      <p:transition spd="med" p14:dur="700" advTm="5894">
        <p:fade/>
      </p:transition>
    </mc:Choice>
    <mc:Fallback xmlns="">
      <p:transition spd="med" advTm="5894">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Analysis Iteration</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80" name="Picture 8" descr="C:\Users\alhalasn\Desktop\User-Computer-Oran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 y="1376713"/>
            <a:ext cx="9144000" cy="494788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5"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sp>
        <p:nvSpPr>
          <p:cNvPr id="28" name="Rounded Rectangle 27"/>
          <p:cNvSpPr/>
          <p:nvPr/>
        </p:nvSpPr>
        <p:spPr>
          <a:xfrm>
            <a:off x="190366" y="4107302"/>
            <a:ext cx="5723571"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428523953"/>
      </p:ext>
    </p:extLst>
  </p:cSld>
  <p:clrMapOvr>
    <a:masterClrMapping/>
  </p:clrMapOvr>
  <mc:AlternateContent xmlns:mc="http://schemas.openxmlformats.org/markup-compatibility/2006" xmlns:p14="http://schemas.microsoft.com/office/powerpoint/2010/main">
    <mc:Choice Requires="p14">
      <p:transition spd="med" p14:dur="700" advTm="26492">
        <p:fade/>
      </p:transition>
    </mc:Choice>
    <mc:Fallback xmlns="">
      <p:transition spd="med" advTm="26492">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Element Synthesis</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90367" y="1376713"/>
            <a:ext cx="8953633" cy="494788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ounded Rectangle 27"/>
          <p:cNvSpPr/>
          <p:nvPr/>
        </p:nvSpPr>
        <p:spPr>
          <a:xfrm>
            <a:off x="6430462" y="4107302"/>
            <a:ext cx="2637338"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428523953"/>
      </p:ext>
    </p:extLst>
  </p:cSld>
  <p:clrMapOvr>
    <a:masterClrMapping/>
  </p:clrMapOvr>
  <mc:AlternateContent xmlns:mc="http://schemas.openxmlformats.org/markup-compatibility/2006" xmlns:p14="http://schemas.microsoft.com/office/powerpoint/2010/main">
    <mc:Choice Requires="p14">
      <p:transition spd="med" p14:dur="700" advTm="15499">
        <p:fade/>
      </p:transition>
    </mc:Choice>
    <mc:Fallback xmlns="">
      <p:transition spd="med" advTm="15499">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Background Layer</a:t>
            </a:r>
            <a:endParaRPr lang="en-US" dirty="0"/>
          </a:p>
        </p:txBody>
      </p:sp>
      <p:sp>
        <p:nvSpPr>
          <p:cNvPr id="4" name="TextBox 3"/>
          <p:cNvSpPr txBox="1"/>
          <p:nvPr/>
        </p:nvSpPr>
        <p:spPr>
          <a:xfrm>
            <a:off x="3657600" y="3586223"/>
            <a:ext cx="1961243" cy="369332"/>
          </a:xfrm>
          <a:prstGeom prst="rect">
            <a:avLst/>
          </a:prstGeom>
          <a:noFill/>
        </p:spPr>
        <p:txBody>
          <a:bodyPr wrap="none" rtlCol="0">
            <a:spAutoFit/>
          </a:bodyPr>
          <a:lstStyle/>
          <a:p>
            <a:r>
              <a:rPr lang="en-US" dirty="0" smtClean="0"/>
              <a:t>detected windows</a:t>
            </a:r>
            <a:endParaRPr lang="en-US"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3999548" cy="19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144517858"/>
      </p:ext>
    </p:extLst>
  </p:cSld>
  <p:clrMapOvr>
    <a:masterClrMapping/>
  </p:clrMapOvr>
  <mc:AlternateContent xmlns:mc="http://schemas.openxmlformats.org/markup-compatibility/2006" xmlns:p14="http://schemas.microsoft.com/office/powerpoint/2010/main">
    <mc:Choice Requires="p14">
      <p:transition spd="med" p14:dur="700" advTm="6662">
        <p:fade/>
      </p:transition>
    </mc:Choice>
    <mc:Fallback xmlns="">
      <p:transition spd="med" advTm="6662">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Background Layer</a:t>
            </a:r>
            <a:endParaRPr lang="en-US" dirty="0"/>
          </a:p>
        </p:txBody>
      </p:sp>
      <p:sp>
        <p:nvSpPr>
          <p:cNvPr id="4" name="TextBox 3"/>
          <p:cNvSpPr txBox="1"/>
          <p:nvPr/>
        </p:nvSpPr>
        <p:spPr>
          <a:xfrm>
            <a:off x="3657600" y="3586223"/>
            <a:ext cx="1961243" cy="369332"/>
          </a:xfrm>
          <a:prstGeom prst="rect">
            <a:avLst/>
          </a:prstGeom>
          <a:noFill/>
        </p:spPr>
        <p:txBody>
          <a:bodyPr wrap="none" rtlCol="0">
            <a:spAutoFit/>
          </a:bodyPr>
          <a:lstStyle/>
          <a:p>
            <a:r>
              <a:rPr lang="en-US" dirty="0" smtClean="0"/>
              <a:t>detected windows</a:t>
            </a:r>
            <a:endParaRPr lang="en-US"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3999548" cy="19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87" y="4054033"/>
            <a:ext cx="3859713" cy="182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21387" y="5883019"/>
            <a:ext cx="1831912" cy="369332"/>
          </a:xfrm>
          <a:prstGeom prst="rect">
            <a:avLst/>
          </a:prstGeom>
          <a:noFill/>
        </p:spPr>
        <p:txBody>
          <a:bodyPr wrap="none" rtlCol="0">
            <a:spAutoFit/>
          </a:bodyPr>
          <a:lstStyle/>
          <a:p>
            <a:r>
              <a:rPr lang="en-US" dirty="0" smtClean="0"/>
              <a:t>remove windows</a:t>
            </a:r>
            <a:endParaRPr lang="en-US" dirty="0"/>
          </a:p>
        </p:txBody>
      </p:sp>
      <p:sp>
        <p:nvSpPr>
          <p:cNvPr id="6" name="Footer Placeholder 5"/>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62696402"/>
      </p:ext>
    </p:extLst>
  </p:cSld>
  <p:clrMapOvr>
    <a:masterClrMapping/>
  </p:clrMapOvr>
  <mc:AlternateContent xmlns:mc="http://schemas.openxmlformats.org/markup-compatibility/2006" xmlns:p14="http://schemas.microsoft.com/office/powerpoint/2010/main">
    <mc:Choice Requires="p14">
      <p:transition spd="med" p14:dur="700" advTm="2402">
        <p:fade/>
      </p:transition>
    </mc:Choice>
    <mc:Fallback xmlns="">
      <p:transition spd="med" advTm="2402">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Background Layer</a:t>
            </a:r>
            <a:endParaRPr lang="en-US" dirty="0"/>
          </a:p>
        </p:txBody>
      </p:sp>
      <p:sp>
        <p:nvSpPr>
          <p:cNvPr id="4" name="TextBox 3"/>
          <p:cNvSpPr txBox="1"/>
          <p:nvPr/>
        </p:nvSpPr>
        <p:spPr>
          <a:xfrm>
            <a:off x="3657600" y="3586223"/>
            <a:ext cx="1961243" cy="369332"/>
          </a:xfrm>
          <a:prstGeom prst="rect">
            <a:avLst/>
          </a:prstGeom>
          <a:noFill/>
        </p:spPr>
        <p:txBody>
          <a:bodyPr wrap="none" rtlCol="0">
            <a:spAutoFit/>
          </a:bodyPr>
          <a:lstStyle/>
          <a:p>
            <a:r>
              <a:rPr lang="en-US" dirty="0" smtClean="0"/>
              <a:t>detected windows</a:t>
            </a:r>
            <a:endParaRPr lang="en-US"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3999548" cy="19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87" y="4054033"/>
            <a:ext cx="3859713" cy="182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3876986" cy="18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21387" y="5883019"/>
            <a:ext cx="1831912" cy="369332"/>
          </a:xfrm>
          <a:prstGeom prst="rect">
            <a:avLst/>
          </a:prstGeom>
          <a:noFill/>
        </p:spPr>
        <p:txBody>
          <a:bodyPr wrap="none" rtlCol="0">
            <a:spAutoFit/>
          </a:bodyPr>
          <a:lstStyle/>
          <a:p>
            <a:r>
              <a:rPr lang="en-US" dirty="0" smtClean="0"/>
              <a:t>remove windows</a:t>
            </a:r>
            <a:endParaRPr lang="en-US" dirty="0"/>
          </a:p>
        </p:txBody>
      </p:sp>
      <p:sp>
        <p:nvSpPr>
          <p:cNvPr id="6" name="TextBox 5"/>
          <p:cNvSpPr txBox="1"/>
          <p:nvPr/>
        </p:nvSpPr>
        <p:spPr>
          <a:xfrm>
            <a:off x="5056214" y="5883019"/>
            <a:ext cx="1872372" cy="369332"/>
          </a:xfrm>
          <a:prstGeom prst="rect">
            <a:avLst/>
          </a:prstGeom>
          <a:noFill/>
        </p:spPr>
        <p:txBody>
          <a:bodyPr wrap="none" rtlCol="0">
            <a:spAutoFit/>
          </a:bodyPr>
          <a:lstStyle/>
          <a:p>
            <a:r>
              <a:rPr lang="en-US" dirty="0" smtClean="0"/>
              <a:t>image </a:t>
            </a:r>
            <a:r>
              <a:rPr lang="en-US" dirty="0" smtClean="0"/>
              <a:t>completion</a:t>
            </a:r>
            <a:endParaRPr lang="en-US" dirty="0"/>
          </a:p>
        </p:txBody>
      </p:sp>
      <p:sp>
        <p:nvSpPr>
          <p:cNvPr id="13" name="TextBox 12"/>
          <p:cNvSpPr txBox="1"/>
          <p:nvPr/>
        </p:nvSpPr>
        <p:spPr>
          <a:xfrm>
            <a:off x="4263505" y="4394537"/>
            <a:ext cx="731290" cy="1015663"/>
          </a:xfrm>
          <a:prstGeom prst="rect">
            <a:avLst/>
          </a:prstGeom>
          <a:noFill/>
        </p:spPr>
        <p:txBody>
          <a:bodyPr wrap="none" rtlCol="0">
            <a:spAutoFit/>
          </a:bodyPr>
          <a:lstStyle/>
          <a:p>
            <a:r>
              <a:rPr lang="en-US" sz="6000" b="1" dirty="0" smtClean="0"/>
              <a:t>…</a:t>
            </a:r>
            <a:endParaRPr lang="en-US" sz="6000" b="1" dirty="0"/>
          </a:p>
        </p:txBody>
      </p:sp>
      <p:sp>
        <p:nvSpPr>
          <p:cNvPr id="7" name="Footer Placeholder 6"/>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62696402"/>
      </p:ext>
    </p:extLst>
  </p:cSld>
  <p:clrMapOvr>
    <a:masterClrMapping/>
  </p:clrMapOvr>
  <mc:AlternateContent xmlns:mc="http://schemas.openxmlformats.org/markup-compatibility/2006" xmlns:p14="http://schemas.microsoft.com/office/powerpoint/2010/main">
    <mc:Choice Requires="p14">
      <p:transition spd="med" p14:dur="700" advTm="12610">
        <p:fade/>
      </p:transition>
    </mc:Choice>
    <mc:Fallback xmlns="">
      <p:transition spd="med" advTm="1261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Blind Synthesis</a:t>
            </a:r>
            <a:endParaRPr lang="en-US" dirty="0"/>
          </a:p>
        </p:txBody>
      </p:sp>
      <p:pic>
        <p:nvPicPr>
          <p:cNvPr id="4" name="Picture 10" descr="C:\Users\alhalasn\Desktop\Thesis\Interactive_facade\data\Input\blinds\1\windows\win_14_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293" y="4571865"/>
            <a:ext cx="939165" cy="1020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lhalasn\Desktop\Thesis\Interactive_facade\data\Input\blinds\1\windows\win_14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789" y="1703661"/>
            <a:ext cx="939165" cy="1020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C:\Users\alhalasn\Desktop\Thesis\Interactive_facade\data\Input\blinds\1\windows\win_14_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0293" y="1703661"/>
            <a:ext cx="939165" cy="1020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C:\Users\alhalasn\Desktop\Thesis\Interactive_facade\data\Input\blinds\1\windows\win_14_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789" y="3147652"/>
            <a:ext cx="939165" cy="1020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lhalasn\Desktop\Thesis\Interactive_facade\data\Input\blinds\1\windows\win_14_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0293" y="3147652"/>
            <a:ext cx="939165" cy="1020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C:\Users\alhalasn\Desktop\Thesis\Interactive_facade\data\Input\blinds\1\windows\win_14_8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789" y="4571865"/>
            <a:ext cx="939165" cy="10201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39614" y="6031468"/>
            <a:ext cx="1717458" cy="369332"/>
          </a:xfrm>
          <a:prstGeom prst="rect">
            <a:avLst/>
          </a:prstGeom>
          <a:noFill/>
        </p:spPr>
        <p:txBody>
          <a:bodyPr wrap="none" rtlCol="0">
            <a:spAutoFit/>
          </a:bodyPr>
          <a:lstStyle/>
          <a:p>
            <a:r>
              <a:rPr lang="en-US" dirty="0" smtClean="0"/>
              <a:t>synthesis results</a:t>
            </a:r>
            <a:endParaRPr lang="en-US" dirty="0"/>
          </a:p>
        </p:txBody>
      </p:sp>
      <p:sp>
        <p:nvSpPr>
          <p:cNvPr id="13" name="TextBox 12"/>
          <p:cNvSpPr txBox="1"/>
          <p:nvPr/>
        </p:nvSpPr>
        <p:spPr>
          <a:xfrm>
            <a:off x="4919531" y="2723789"/>
            <a:ext cx="511680" cy="369332"/>
          </a:xfrm>
          <a:prstGeom prst="rect">
            <a:avLst/>
          </a:prstGeom>
          <a:noFill/>
        </p:spPr>
        <p:txBody>
          <a:bodyPr wrap="none" rtlCol="0">
            <a:spAutoFit/>
          </a:bodyPr>
          <a:lstStyle/>
          <a:p>
            <a:r>
              <a:rPr lang="en-US" dirty="0" smtClean="0"/>
              <a:t>t=0</a:t>
            </a:r>
            <a:endParaRPr lang="en-US" dirty="0"/>
          </a:p>
        </p:txBody>
      </p:sp>
      <p:sp>
        <p:nvSpPr>
          <p:cNvPr id="14" name="TextBox 13"/>
          <p:cNvSpPr txBox="1"/>
          <p:nvPr/>
        </p:nvSpPr>
        <p:spPr>
          <a:xfrm>
            <a:off x="4823351" y="4163136"/>
            <a:ext cx="704039" cy="369332"/>
          </a:xfrm>
          <a:prstGeom prst="rect">
            <a:avLst/>
          </a:prstGeom>
          <a:noFill/>
        </p:spPr>
        <p:txBody>
          <a:bodyPr wrap="none" rtlCol="0">
            <a:spAutoFit/>
          </a:bodyPr>
          <a:lstStyle/>
          <a:p>
            <a:r>
              <a:rPr lang="en-US" dirty="0" smtClean="0"/>
              <a:t>t=0.4</a:t>
            </a:r>
            <a:endParaRPr lang="en-US" dirty="0"/>
          </a:p>
        </p:txBody>
      </p:sp>
      <p:sp>
        <p:nvSpPr>
          <p:cNvPr id="15" name="TextBox 14"/>
          <p:cNvSpPr txBox="1"/>
          <p:nvPr/>
        </p:nvSpPr>
        <p:spPr>
          <a:xfrm>
            <a:off x="4823351" y="5578419"/>
            <a:ext cx="704039" cy="369332"/>
          </a:xfrm>
          <a:prstGeom prst="rect">
            <a:avLst/>
          </a:prstGeom>
          <a:noFill/>
        </p:spPr>
        <p:txBody>
          <a:bodyPr wrap="none" rtlCol="0">
            <a:spAutoFit/>
          </a:bodyPr>
          <a:lstStyle/>
          <a:p>
            <a:r>
              <a:rPr lang="en-US" dirty="0" smtClean="0"/>
              <a:t>t=0.8</a:t>
            </a:r>
            <a:endParaRPr lang="en-US" dirty="0"/>
          </a:p>
        </p:txBody>
      </p:sp>
      <p:sp>
        <p:nvSpPr>
          <p:cNvPr id="16" name="TextBox 15"/>
          <p:cNvSpPr txBox="1"/>
          <p:nvPr/>
        </p:nvSpPr>
        <p:spPr>
          <a:xfrm>
            <a:off x="6804033" y="5588286"/>
            <a:ext cx="511680" cy="369332"/>
          </a:xfrm>
          <a:prstGeom prst="rect">
            <a:avLst/>
          </a:prstGeom>
          <a:noFill/>
        </p:spPr>
        <p:txBody>
          <a:bodyPr wrap="none" rtlCol="0">
            <a:spAutoFit/>
          </a:bodyPr>
          <a:lstStyle/>
          <a:p>
            <a:r>
              <a:rPr lang="en-US" dirty="0" smtClean="0"/>
              <a:t>t=1</a:t>
            </a:r>
            <a:endParaRPr lang="en-US" dirty="0"/>
          </a:p>
        </p:txBody>
      </p:sp>
      <p:sp>
        <p:nvSpPr>
          <p:cNvPr id="17" name="TextBox 16"/>
          <p:cNvSpPr txBox="1"/>
          <p:nvPr/>
        </p:nvSpPr>
        <p:spPr>
          <a:xfrm>
            <a:off x="6707854" y="4148241"/>
            <a:ext cx="704039" cy="369332"/>
          </a:xfrm>
          <a:prstGeom prst="rect">
            <a:avLst/>
          </a:prstGeom>
          <a:noFill/>
        </p:spPr>
        <p:txBody>
          <a:bodyPr wrap="none" rtlCol="0">
            <a:spAutoFit/>
          </a:bodyPr>
          <a:lstStyle/>
          <a:p>
            <a:r>
              <a:rPr lang="en-US" dirty="0" smtClean="0"/>
              <a:t>t=0.6</a:t>
            </a:r>
            <a:endParaRPr lang="en-US" dirty="0"/>
          </a:p>
        </p:txBody>
      </p:sp>
      <p:sp>
        <p:nvSpPr>
          <p:cNvPr id="18" name="TextBox 17"/>
          <p:cNvSpPr txBox="1"/>
          <p:nvPr/>
        </p:nvSpPr>
        <p:spPr>
          <a:xfrm>
            <a:off x="6707855" y="2723789"/>
            <a:ext cx="704039" cy="369332"/>
          </a:xfrm>
          <a:prstGeom prst="rect">
            <a:avLst/>
          </a:prstGeom>
          <a:noFill/>
        </p:spPr>
        <p:txBody>
          <a:bodyPr wrap="none" rtlCol="0">
            <a:spAutoFit/>
          </a:bodyPr>
          <a:lstStyle/>
          <a:p>
            <a:r>
              <a:rPr lang="en-US" dirty="0" smtClean="0"/>
              <a:t>t=0.2</a:t>
            </a:r>
            <a:endParaRPr lang="en-US" dirty="0"/>
          </a:p>
        </p:txBody>
      </p:sp>
      <p:sp>
        <p:nvSpPr>
          <p:cNvPr id="19" name="Rectangle 18"/>
          <p:cNvSpPr/>
          <p:nvPr/>
        </p:nvSpPr>
        <p:spPr>
          <a:xfrm>
            <a:off x="4463853" y="1497330"/>
            <a:ext cx="3268980" cy="4450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3379470" y="3341727"/>
            <a:ext cx="35433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8" name="Picture 16" descr="C:\Users\alhalasn\Desktop\Thesis\Interactive_facade\data\Input\blinds\1\windows\win_14_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6833" y="2762250"/>
            <a:ext cx="1104900" cy="12001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371600" y="4114800"/>
            <a:ext cx="1972591" cy="369332"/>
          </a:xfrm>
          <a:prstGeom prst="rect">
            <a:avLst/>
          </a:prstGeom>
          <a:noFill/>
        </p:spPr>
        <p:txBody>
          <a:bodyPr wrap="none" rtlCol="0">
            <a:spAutoFit/>
          </a:bodyPr>
          <a:lstStyle/>
          <a:p>
            <a:r>
              <a:rPr lang="en-US" dirty="0" smtClean="0"/>
              <a:t>Observed windows</a:t>
            </a:r>
            <a:endParaRPr lang="en-US" dirty="0"/>
          </a:p>
        </p:txBody>
      </p:sp>
      <p:sp>
        <p:nvSpPr>
          <p:cNvPr id="10" name="Footer Placeholder 9"/>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962692352"/>
      </p:ext>
    </p:extLst>
  </p:cSld>
  <p:clrMapOvr>
    <a:masterClrMapping/>
  </p:clrMapOvr>
  <mc:AlternateContent xmlns:mc="http://schemas.openxmlformats.org/markup-compatibility/2006" xmlns:p14="http://schemas.microsoft.com/office/powerpoint/2010/main">
    <mc:Choice Requires="p14">
      <p:transition spd="med" p14:dur="700" advTm="52870">
        <p:fade/>
      </p:transition>
    </mc:Choice>
    <mc:Fallback xmlns="">
      <p:transition spd="med" advTm="5287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Blind Synthesis</a:t>
            </a:r>
            <a:endParaRPr lang="en-US" dirty="0"/>
          </a:p>
        </p:txBody>
      </p:sp>
      <p:cxnSp>
        <p:nvCxnSpPr>
          <p:cNvPr id="20" name="Straight Arrow Connector 19"/>
          <p:cNvCxnSpPr/>
          <p:nvPr/>
        </p:nvCxnSpPr>
        <p:spPr>
          <a:xfrm>
            <a:off x="5715000" y="3657600"/>
            <a:ext cx="35433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4" name="Group 23"/>
          <p:cNvGrpSpPr/>
          <p:nvPr/>
        </p:nvGrpSpPr>
        <p:grpSpPr>
          <a:xfrm>
            <a:off x="367773" y="2819400"/>
            <a:ext cx="2083318" cy="1708030"/>
            <a:chOff x="634363" y="1543788"/>
            <a:chExt cx="2315019" cy="1897993"/>
          </a:xfrm>
        </p:grpSpPr>
        <p:pic>
          <p:nvPicPr>
            <p:cNvPr id="14338" name="Picture 2" descr="D:\Sawsan_AlHalawani\projects\InteractiveFacade\data\Input\blinds\1\windows\input\inputwin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3" y="1543788"/>
              <a:ext cx="1157935" cy="11978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Sawsan_AlHalawani\projects\InteractiveFacade\data\Input\blinds\1\windows\input\inputwi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10591"/>
              <a:ext cx="1157935" cy="11978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C:\Users\alhalasn\Desktop\Thesis\Interactive_facade\data\Input\blinds\1\windows\win_14_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1855916"/>
              <a:ext cx="11049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Sawsan_AlHalawani\projects\InteractiveFacade\data\Input\blinds\1\windows\input\inputwin_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1951" y="2060298"/>
              <a:ext cx="1040767" cy="119786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Sawsan_AlHalawani\projects\InteractiveFacade\data\Input\blinds\1\windows\input\inputwin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243917"/>
              <a:ext cx="1120582" cy="119786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638958" y="4888468"/>
            <a:ext cx="1573123" cy="369332"/>
          </a:xfrm>
          <a:prstGeom prst="rect">
            <a:avLst/>
          </a:prstGeom>
          <a:noFill/>
        </p:spPr>
        <p:txBody>
          <a:bodyPr wrap="none" rtlCol="0">
            <a:spAutoFit/>
          </a:bodyPr>
          <a:lstStyle/>
          <a:p>
            <a:r>
              <a:rPr lang="en-US" dirty="0" smtClean="0"/>
              <a:t>input windows</a:t>
            </a:r>
            <a:endParaRPr lang="en-US" dirty="0"/>
          </a:p>
        </p:txBody>
      </p:sp>
      <p:cxnSp>
        <p:nvCxnSpPr>
          <p:cNvPr id="36" name="Straight Arrow Connector 35"/>
          <p:cNvCxnSpPr/>
          <p:nvPr/>
        </p:nvCxnSpPr>
        <p:spPr>
          <a:xfrm>
            <a:off x="2617470" y="3657600"/>
            <a:ext cx="35433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2472371"/>
            <a:ext cx="24288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24200" y="4888468"/>
            <a:ext cx="2452787" cy="369332"/>
          </a:xfrm>
          <a:prstGeom prst="rect">
            <a:avLst/>
          </a:prstGeom>
          <a:noFill/>
        </p:spPr>
        <p:txBody>
          <a:bodyPr wrap="none" rtlCol="0">
            <a:spAutoFit/>
          </a:bodyPr>
          <a:lstStyle/>
          <a:p>
            <a:r>
              <a:rPr lang="en-US" dirty="0" smtClean="0"/>
              <a:t>implicit correspondence</a:t>
            </a:r>
            <a:endParaRPr lang="en-US" dirty="0"/>
          </a:p>
        </p:txBody>
      </p:sp>
      <p:sp>
        <p:nvSpPr>
          <p:cNvPr id="21" name="TextBox 20"/>
          <p:cNvSpPr txBox="1"/>
          <p:nvPr/>
        </p:nvSpPr>
        <p:spPr>
          <a:xfrm>
            <a:off x="6248400" y="3178598"/>
            <a:ext cx="2590800" cy="830997"/>
          </a:xfrm>
          <a:prstGeom prst="rect">
            <a:avLst/>
          </a:prstGeom>
          <a:noFill/>
        </p:spPr>
        <p:txBody>
          <a:bodyPr wrap="square" rtlCol="0">
            <a:spAutoFit/>
          </a:bodyPr>
          <a:lstStyle/>
          <a:p>
            <a:pPr algn="ctr"/>
            <a:r>
              <a:rPr lang="en-US" sz="2400" dirty="0" smtClean="0"/>
              <a:t>Graph-cut </a:t>
            </a:r>
            <a:r>
              <a:rPr lang="en-US" sz="2400" dirty="0"/>
              <a:t>based </a:t>
            </a:r>
            <a:r>
              <a:rPr lang="en-US" sz="2400" dirty="0" smtClean="0"/>
              <a:t>formulation</a:t>
            </a:r>
            <a:endParaRPr lang="en-US" sz="2400" dirty="0"/>
          </a:p>
        </p:txBody>
      </p:sp>
      <p:sp>
        <p:nvSpPr>
          <p:cNvPr id="32" name="Rounded Rectangle 31"/>
          <p:cNvSpPr/>
          <p:nvPr/>
        </p:nvSpPr>
        <p:spPr>
          <a:xfrm>
            <a:off x="6400800" y="2819400"/>
            <a:ext cx="2200639" cy="154939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855406501"/>
      </p:ext>
    </p:extLst>
  </p:cSld>
  <p:clrMapOvr>
    <a:masterClrMapping/>
  </p:clrMapOvr>
  <mc:AlternateContent xmlns:mc="http://schemas.openxmlformats.org/markup-compatibility/2006" xmlns:p14="http://schemas.microsoft.com/office/powerpoint/2010/main">
    <mc:Choice Requires="p14">
      <p:transition spd="med" p14:dur="700" advTm="28364">
        <p:fade/>
      </p:transition>
    </mc:Choice>
    <mc:Fallback xmlns="">
      <p:transition spd="med" advTm="28364">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dirty="0" smtClean="0"/>
              <a:t>Motivation</a:t>
            </a:r>
            <a:endParaRPr lang="en-US" dirty="0"/>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361123"/>
            <a:ext cx="2127165"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7703" y="3684153"/>
            <a:ext cx="2198662" cy="240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descr="C:\Users\alhalasn\Desktop\Thesis\Interactive_facade\data\Input\shutters\1\example1\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886" y="3667793"/>
            <a:ext cx="3152799" cy="24048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alhalasn\Desktop\Thesis\Interactive_facade\data\Input\shutters\3a\example3a\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8" y="3678532"/>
            <a:ext cx="2127165" cy="2401276"/>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7703" y="1361123"/>
            <a:ext cx="219866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5611" y="1373506"/>
            <a:ext cx="3147074"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858" y="1360839"/>
            <a:ext cx="2126643"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7703" y="1361123"/>
            <a:ext cx="2207006"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5611" y="1373506"/>
            <a:ext cx="3158025"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7703" y="3674936"/>
            <a:ext cx="2198662" cy="240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descr="C:\Users\alhalasn\Desktop\Thesis\Interactive_facade\data\Input\shutters\3a\example3a\resul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288" y="3674936"/>
            <a:ext cx="2099465" cy="24048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lhalasn\Desktop\Thesis\Interactive_facade\data\Input\shutters\1\example1\resul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0837" y="3674936"/>
            <a:ext cx="3152799" cy="240487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755306676"/>
      </p:ext>
    </p:extLst>
  </p:cSld>
  <p:clrMapOvr>
    <a:masterClrMapping/>
  </p:clrMapOvr>
  <mc:AlternateContent xmlns:mc="http://schemas.openxmlformats.org/markup-compatibility/2006" xmlns:p14="http://schemas.microsoft.com/office/powerpoint/2010/main">
    <mc:Choice Requires="p14">
      <p:transition spd="med" p14:dur="700" advTm="8027">
        <p:fade/>
      </p:transition>
    </mc:Choice>
    <mc:Fallback xmlns="">
      <p:transition spd="med" advTm="8027">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Shutter Synthesis</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3734109" y="2727465"/>
            <a:ext cx="1640648" cy="2043149"/>
            <a:chOff x="3160434" y="2021715"/>
            <a:chExt cx="2772772" cy="3453017"/>
          </a:xfrm>
        </p:grpSpPr>
        <p:sp>
          <p:nvSpPr>
            <p:cNvPr id="5" name="Cube 4"/>
            <p:cNvSpPr/>
            <p:nvPr/>
          </p:nvSpPr>
          <p:spPr>
            <a:xfrm flipH="1">
              <a:off x="5029196" y="2021715"/>
              <a:ext cx="904010" cy="1911925"/>
            </a:xfrm>
            <a:prstGeom prst="cube">
              <a:avLst>
                <a:gd name="adj" fmla="val 6767"/>
              </a:avLst>
            </a:prstGeom>
            <a:solidFill>
              <a:srgbClr val="92D050">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flipH="1">
              <a:off x="3657596" y="2556162"/>
              <a:ext cx="1808019" cy="1911926"/>
            </a:xfrm>
            <a:prstGeom prst="cube">
              <a:avLst>
                <a:gd name="adj" fmla="val 3318"/>
              </a:avLst>
            </a:prstGeom>
            <a:solidFill>
              <a:srgbClr val="4F81BD">
                <a:alpha val="61961"/>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flipH="1">
              <a:off x="3160434" y="3086224"/>
              <a:ext cx="904010" cy="1911926"/>
            </a:xfrm>
            <a:prstGeom prst="cube">
              <a:avLst>
                <a:gd name="adj" fmla="val 6767"/>
              </a:avLst>
            </a:prstGeom>
            <a:solidFill>
              <a:srgbClr val="92D050">
                <a:alpha val="30196"/>
              </a:srgbClr>
            </a:solid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flipH="1">
              <a:off x="3809999" y="3117270"/>
              <a:ext cx="751608" cy="1911926"/>
            </a:xfrm>
            <a:prstGeom prst="cube">
              <a:avLst>
                <a:gd name="adj" fmla="val 6767"/>
              </a:avLst>
            </a:prstGeom>
            <a:solidFill>
              <a:srgbClr val="92D050">
                <a:alpha val="61961"/>
              </a:srgb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rved Up Arrow 8"/>
            <p:cNvSpPr/>
            <p:nvPr/>
          </p:nvSpPr>
          <p:spPr>
            <a:xfrm rot="353673">
              <a:off x="3534774" y="4533715"/>
              <a:ext cx="762002" cy="457200"/>
            </a:xfrm>
            <a:prstGeom prst="curvedUpArrow">
              <a:avLst>
                <a:gd name="adj1" fmla="val 25000"/>
                <a:gd name="adj2" fmla="val 50000"/>
                <a:gd name="adj3" fmla="val 55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0" name="TextBox 9"/>
                <p:cNvSpPr txBox="1"/>
                <p:nvPr/>
              </p:nvSpPr>
              <p:spPr>
                <a:xfrm>
                  <a:off x="3352800" y="5105401"/>
                  <a:ext cx="1104918" cy="369331"/>
                </a:xfrm>
                <a:prstGeom prst="rect">
                  <a:avLst/>
                </a:prstGeom>
                <a:noFill/>
              </p:spPr>
              <p:txBody>
                <a:bodyPr wrap="none" rtlCol="0">
                  <a:spAutoFit/>
                </a:bodyPr>
                <a:lstStyle/>
                <a:p>
                  <a:r>
                    <a:rPr lang="en-US" dirty="0" smtClean="0">
                      <a:latin typeface="Cambria Math"/>
                      <a:ea typeface="Cambria Math"/>
                    </a:rPr>
                    <a:t>𝜭 ∊ [0, </a:t>
                  </a:r>
                  <a14:m>
                    <m:oMath xmlns:m="http://schemas.openxmlformats.org/officeDocument/2006/math">
                      <m:r>
                        <a:rPr lang="en-US" i="1" smtClean="0">
                          <a:latin typeface="Cambria Math"/>
                          <a:ea typeface="Cambria Math"/>
                        </a:rPr>
                        <m:t>𝜋</m:t>
                      </m:r>
                    </m:oMath>
                  </a14:m>
                  <a:r>
                    <a:rPr lang="en-US" dirty="0" smtClean="0"/>
                    <a:t>]</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352800" y="5105401"/>
                  <a:ext cx="1104918" cy="369331"/>
                </a:xfrm>
                <a:prstGeom prst="rect">
                  <a:avLst/>
                </a:prstGeom>
                <a:blipFill rotWithShape="1">
                  <a:blip r:embed="rId6"/>
                  <a:stretch>
                    <a:fillRect l="-7407" t="-19444" r="-75000" b="-111111"/>
                  </a:stretch>
                </a:blipFill>
              </p:spPr>
              <p:txBody>
                <a:bodyPr/>
                <a:lstStyle/>
                <a:p>
                  <a:r>
                    <a:rPr lang="en-US">
                      <a:noFill/>
                    </a:rPr>
                    <a:t> </a:t>
                  </a:r>
                </a:p>
              </p:txBody>
            </p:sp>
          </mc:Fallback>
        </mc:AlternateContent>
      </p:gr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743200"/>
            <a:ext cx="2587795"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743200"/>
            <a:ext cx="2637322"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175676" y="4754880"/>
            <a:ext cx="1303242" cy="369332"/>
          </a:xfrm>
          <a:prstGeom prst="rect">
            <a:avLst/>
          </a:prstGeom>
          <a:noFill/>
        </p:spPr>
        <p:txBody>
          <a:bodyPr wrap="none" rtlCol="0">
            <a:spAutoFit/>
          </a:bodyPr>
          <a:lstStyle/>
          <a:p>
            <a:r>
              <a:rPr lang="en-US" dirty="0" smtClean="0"/>
              <a:t>input image</a:t>
            </a:r>
            <a:endParaRPr lang="en-US" dirty="0"/>
          </a:p>
        </p:txBody>
      </p:sp>
      <p:sp>
        <p:nvSpPr>
          <p:cNvPr id="13" name="TextBox 12"/>
          <p:cNvSpPr txBox="1"/>
          <p:nvPr/>
        </p:nvSpPr>
        <p:spPr>
          <a:xfrm>
            <a:off x="6633588" y="4754880"/>
            <a:ext cx="1409745" cy="369332"/>
          </a:xfrm>
          <a:prstGeom prst="rect">
            <a:avLst/>
          </a:prstGeom>
          <a:noFill/>
        </p:spPr>
        <p:txBody>
          <a:bodyPr wrap="none" rtlCol="0">
            <a:spAutoFit/>
          </a:bodyPr>
          <a:lstStyle/>
          <a:p>
            <a:r>
              <a:rPr lang="en-US" dirty="0" smtClean="0"/>
              <a:t>edited image</a:t>
            </a:r>
            <a:endParaRPr lang="en-US" dirty="0"/>
          </a:p>
        </p:txBody>
      </p:sp>
      <p:sp>
        <p:nvSpPr>
          <p:cNvPr id="15" name="Footer Placeholder 1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71331367"/>
      </p:ext>
    </p:extLst>
  </p:cSld>
  <p:clrMapOvr>
    <a:masterClrMapping/>
  </p:clrMapOvr>
  <mc:AlternateContent xmlns:mc="http://schemas.openxmlformats.org/markup-compatibility/2006" xmlns:p14="http://schemas.microsoft.com/office/powerpoint/2010/main">
    <mc:Choice Requires="p14">
      <p:transition spd="med" p14:dur="700" advTm="37665">
        <p:fade/>
      </p:transition>
    </mc:Choice>
    <mc:Fallback xmlns="">
      <p:transition spd="med" advTm="37665">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Factored Façade Encoding</a:t>
            </a:r>
            <a:endParaRPr lang="en-US" dirty="0"/>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911" y="1524000"/>
            <a:ext cx="2226945" cy="177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88155"/>
            <a:ext cx="2228909" cy="177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descr="C:\Users\alhalasn\Desktop\Thesis\Interactive_facade\docs\paper\figures\fac_representation\backgrou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3740" y="4343400"/>
            <a:ext cx="2204460" cy="17556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2446020" y="3642361"/>
            <a:ext cx="834390" cy="3200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5823586" y="3642361"/>
            <a:ext cx="843914" cy="3200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4584383" y="3733800"/>
            <a:ext cx="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3" name="Group 2"/>
          <p:cNvGrpSpPr/>
          <p:nvPr/>
        </p:nvGrpSpPr>
        <p:grpSpPr>
          <a:xfrm>
            <a:off x="3666173" y="4343400"/>
            <a:ext cx="1836420" cy="1755648"/>
            <a:chOff x="6256020" y="4288155"/>
            <a:chExt cx="1836420" cy="1755648"/>
          </a:xfrm>
        </p:grpSpPr>
        <p:sp>
          <p:nvSpPr>
            <p:cNvPr id="4" name="Rectangle 3"/>
            <p:cNvSpPr/>
            <p:nvPr/>
          </p:nvSpPr>
          <p:spPr>
            <a:xfrm>
              <a:off x="6256020" y="4288155"/>
              <a:ext cx="1836420" cy="1755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alhalasn\Desktop\Thesis\Interactive_facade\data\Input\blinds\2\windows - Copy (2)\win_3_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880" y="4397502"/>
              <a:ext cx="41148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halasn\Desktop\Thesis\Interactive_facade\data\Input\blinds\2\windows - Copy (2)\win_3_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8530" y="4406265"/>
              <a:ext cx="41148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lhalasn\Desktop\Thesis\Interactive_facade\data\Input\blinds\2\windows - Copy (2)\win_3_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8930" y="5195697"/>
              <a:ext cx="41148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lhalasn\Desktop\Thesis\Interactive_facade\data\Input\blinds\2\windows - Copy (2)\win_3_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8530" y="5195697"/>
              <a:ext cx="411480" cy="7315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3930358" y="3297555"/>
            <a:ext cx="1308050" cy="369332"/>
          </a:xfrm>
          <a:prstGeom prst="rect">
            <a:avLst/>
          </a:prstGeom>
          <a:noFill/>
        </p:spPr>
        <p:txBody>
          <a:bodyPr wrap="none" rtlCol="0">
            <a:spAutoFit/>
          </a:bodyPr>
          <a:lstStyle/>
          <a:p>
            <a:r>
              <a:rPr lang="en-US" dirty="0" smtClean="0"/>
              <a:t>input image</a:t>
            </a:r>
            <a:endParaRPr lang="en-US" dirty="0"/>
          </a:p>
        </p:txBody>
      </p:sp>
      <p:sp>
        <p:nvSpPr>
          <p:cNvPr id="6" name="TextBox 5"/>
          <p:cNvSpPr txBox="1"/>
          <p:nvPr/>
        </p:nvSpPr>
        <p:spPr>
          <a:xfrm>
            <a:off x="867594" y="6079684"/>
            <a:ext cx="1865319" cy="369332"/>
          </a:xfrm>
          <a:prstGeom prst="rect">
            <a:avLst/>
          </a:prstGeom>
          <a:noFill/>
        </p:spPr>
        <p:txBody>
          <a:bodyPr wrap="none" rtlCol="0">
            <a:spAutoFit/>
          </a:bodyPr>
          <a:lstStyle/>
          <a:p>
            <a:r>
              <a:rPr lang="en-US" dirty="0" smtClean="0"/>
              <a:t>repetition pattern</a:t>
            </a:r>
            <a:endParaRPr lang="en-US" dirty="0"/>
          </a:p>
        </p:txBody>
      </p:sp>
      <p:sp>
        <p:nvSpPr>
          <p:cNvPr id="7" name="TextBox 6"/>
          <p:cNvSpPr txBox="1"/>
          <p:nvPr/>
        </p:nvSpPr>
        <p:spPr>
          <a:xfrm>
            <a:off x="3531659" y="6099048"/>
            <a:ext cx="2105448" cy="369332"/>
          </a:xfrm>
          <a:prstGeom prst="rect">
            <a:avLst/>
          </a:prstGeom>
          <a:noFill/>
        </p:spPr>
        <p:txBody>
          <a:bodyPr wrap="none" rtlCol="0">
            <a:spAutoFit/>
          </a:bodyPr>
          <a:lstStyle/>
          <a:p>
            <a:r>
              <a:rPr lang="en-US" dirty="0" smtClean="0"/>
              <a:t>opening parameters</a:t>
            </a:r>
            <a:endParaRPr lang="en-US" dirty="0"/>
          </a:p>
        </p:txBody>
      </p:sp>
      <p:sp>
        <p:nvSpPr>
          <p:cNvPr id="9" name="TextBox 8"/>
          <p:cNvSpPr txBox="1"/>
          <p:nvPr/>
        </p:nvSpPr>
        <p:spPr>
          <a:xfrm>
            <a:off x="6455531" y="6104599"/>
            <a:ext cx="1800878" cy="369332"/>
          </a:xfrm>
          <a:prstGeom prst="rect">
            <a:avLst/>
          </a:prstGeom>
          <a:noFill/>
        </p:spPr>
        <p:txBody>
          <a:bodyPr wrap="none" rtlCol="0">
            <a:spAutoFit/>
          </a:bodyPr>
          <a:lstStyle/>
          <a:p>
            <a:r>
              <a:rPr lang="en-US" dirty="0" smtClean="0"/>
              <a:t>background layer</a:t>
            </a:r>
            <a:endParaRPr lang="en-US" dirty="0"/>
          </a:p>
        </p:txBody>
      </p:sp>
      <p:sp>
        <p:nvSpPr>
          <p:cNvPr id="12" name="Footer Placeholder 11"/>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691013614"/>
      </p:ext>
    </p:extLst>
  </p:cSld>
  <p:clrMapOvr>
    <a:masterClrMapping/>
  </p:clrMapOvr>
  <mc:AlternateContent xmlns:mc="http://schemas.openxmlformats.org/markup-compatibility/2006" xmlns:p14="http://schemas.microsoft.com/office/powerpoint/2010/main">
    <mc:Choice Requires="p14">
      <p:transition spd="med" p14:dur="700" advTm="34501">
        <p:fade/>
      </p:transition>
    </mc:Choice>
    <mc:Fallback xmlns="">
      <p:transition spd="med" advTm="34501">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altLang="zh-CN" dirty="0" smtClean="0"/>
              <a:t>User </a:t>
            </a:r>
            <a:r>
              <a:rPr lang="en-US" dirty="0" smtClean="0"/>
              <a:t>Editing</a:t>
            </a:r>
            <a:endParaRPr lang="en-US" dirty="0"/>
          </a:p>
        </p:txBody>
      </p:sp>
      <p:sp>
        <p:nvSpPr>
          <p:cNvPr id="27" name="Rectangle 26"/>
          <p:cNvSpPr/>
          <p:nvPr/>
        </p:nvSpPr>
        <p:spPr>
          <a:xfrm>
            <a:off x="190367" y="1291674"/>
            <a:ext cx="8953633" cy="50329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28" name="Rounded Rectangle 27"/>
          <p:cNvSpPr/>
          <p:nvPr/>
        </p:nvSpPr>
        <p:spPr>
          <a:xfrm>
            <a:off x="5638687" y="1284175"/>
            <a:ext cx="3200513"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164366356"/>
      </p:ext>
    </p:extLst>
  </p:cSld>
  <p:clrMapOvr>
    <a:masterClrMapping/>
  </p:clrMapOvr>
  <mc:AlternateContent xmlns:mc="http://schemas.openxmlformats.org/markup-compatibility/2006" xmlns:p14="http://schemas.microsoft.com/office/powerpoint/2010/main">
    <mc:Choice Requires="p14">
      <p:transition spd="med" p14:dur="700" advTm="8772">
        <p:fade/>
      </p:transition>
    </mc:Choice>
    <mc:Fallback xmlns="">
      <p:transition spd="med" advTm="8772">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Interactive </a:t>
            </a:r>
            <a:r>
              <a:rPr lang="en-US" dirty="0" smtClean="0"/>
              <a:t>Façade Images</a:t>
            </a:r>
            <a:endParaRPr lang="en-US" dirty="0"/>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
        <p:nvSpPr>
          <p:cNvPr id="3" name="TextBox 2"/>
          <p:cNvSpPr txBox="1"/>
          <p:nvPr/>
        </p:nvSpPr>
        <p:spPr>
          <a:xfrm>
            <a:off x="609599" y="1720334"/>
            <a:ext cx="2514601" cy="584775"/>
          </a:xfrm>
          <a:prstGeom prst="rect">
            <a:avLst/>
          </a:prstGeom>
          <a:noFill/>
        </p:spPr>
        <p:txBody>
          <a:bodyPr wrap="square" rtlCol="0">
            <a:spAutoFit/>
          </a:bodyPr>
          <a:lstStyle/>
          <a:p>
            <a:pPr marL="457200" indent="-457200">
              <a:buFont typeface="Arial" pitchFamily="34" charset="0"/>
              <a:buChar char="•"/>
            </a:pPr>
            <a:r>
              <a:rPr lang="en-US" altLang="zh-CN" sz="3200" dirty="0" smtClean="0">
                <a:hlinkClick r:id="rId3" action="ppaction://program"/>
              </a:rPr>
              <a:t>demo</a:t>
            </a:r>
            <a:endParaRPr lang="en-US" sz="3200" dirty="0"/>
          </a:p>
        </p:txBody>
      </p:sp>
    </p:spTree>
    <p:extLst>
      <p:ext uri="{BB962C8B-B14F-4D97-AF65-F5344CB8AC3E}">
        <p14:creationId xmlns:p14="http://schemas.microsoft.com/office/powerpoint/2010/main" val="3365095927"/>
      </p:ext>
    </p:extLst>
  </p:cSld>
  <p:clrMapOvr>
    <a:masterClrMapping/>
  </p:clrMapOvr>
  <mc:AlternateContent xmlns:mc="http://schemas.openxmlformats.org/markup-compatibility/2006" xmlns:p14="http://schemas.microsoft.com/office/powerpoint/2010/main">
    <mc:Choice Requires="p14">
      <p:transition spd="med" p14:dur="700" advTm="36891">
        <p:fade/>
      </p:transition>
    </mc:Choice>
    <mc:Fallback xmlns="">
      <p:transition spd="med" advTm="36891">
        <p:fade/>
      </p:transition>
    </mc:Fallback>
  </mc:AlternateContent>
  <p:timing>
    <p:tnLst>
      <p:par>
        <p:cTn id="1" dur="indefinite" restart="never" nodeType="tmRoot"/>
      </p:par>
    </p:tnLst>
  </p:timing>
  <p:extLst mod="1"/>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
            <a:ext cx="8229600" cy="1143000"/>
          </a:xfrm>
        </p:spPr>
        <p:txBody>
          <a:bodyPr/>
          <a:lstStyle/>
          <a:p>
            <a:r>
              <a:rPr lang="en-US" dirty="0" smtClean="0"/>
              <a:t>More Results</a:t>
            </a:r>
            <a:endParaRPr lang="en-US" dirty="0"/>
          </a:p>
        </p:txBody>
      </p:sp>
      <p:sp>
        <p:nvSpPr>
          <p:cNvPr id="7" name="TextBox 6"/>
          <p:cNvSpPr txBox="1"/>
          <p:nvPr/>
        </p:nvSpPr>
        <p:spPr>
          <a:xfrm>
            <a:off x="1143000" y="6067728"/>
            <a:ext cx="1588768" cy="369332"/>
          </a:xfrm>
          <a:prstGeom prst="rect">
            <a:avLst/>
          </a:prstGeom>
          <a:noFill/>
        </p:spPr>
        <p:txBody>
          <a:bodyPr wrap="none" rtlCol="0">
            <a:spAutoFit/>
          </a:bodyPr>
          <a:lstStyle/>
          <a:p>
            <a:r>
              <a:rPr lang="en-US" dirty="0" smtClean="0"/>
              <a:t>rectified image</a:t>
            </a:r>
            <a:endParaRPr lang="en-US" dirty="0"/>
          </a:p>
        </p:txBody>
      </p:sp>
      <p:sp>
        <p:nvSpPr>
          <p:cNvPr id="8" name="TextBox 7"/>
          <p:cNvSpPr txBox="1"/>
          <p:nvPr/>
        </p:nvSpPr>
        <p:spPr>
          <a:xfrm>
            <a:off x="5943600" y="6067728"/>
            <a:ext cx="1948995" cy="369332"/>
          </a:xfrm>
          <a:prstGeom prst="rect">
            <a:avLst/>
          </a:prstGeom>
          <a:noFill/>
        </p:spPr>
        <p:txBody>
          <a:bodyPr wrap="none" rtlCol="0">
            <a:spAutoFit/>
          </a:bodyPr>
          <a:lstStyle/>
          <a:p>
            <a:r>
              <a:rPr lang="en-US" dirty="0" smtClean="0"/>
              <a:t>detected structure</a:t>
            </a:r>
            <a:endParaRPr lang="en-US" dirty="0"/>
          </a:p>
        </p:txBody>
      </p:sp>
      <p:sp>
        <p:nvSpPr>
          <p:cNvPr id="4" name="Footer Placeholder 3"/>
          <p:cNvSpPr>
            <a:spLocks noGrp="1"/>
          </p:cNvSpPr>
          <p:nvPr>
            <p:ph type="ftr" sz="quarter" idx="11"/>
          </p:nvPr>
        </p:nvSpPr>
        <p:spPr/>
        <p:txBody>
          <a:bodyPr/>
          <a:lstStyle/>
          <a:p>
            <a:r>
              <a:rPr lang="en-US" dirty="0" smtClean="0"/>
              <a:t>Interactive Facades : Analysis and Synthesis of Semi-Regular Facades</a:t>
            </a:r>
            <a:endParaRPr lang="en-US" dirty="0"/>
          </a:p>
        </p:txBody>
      </p:sp>
      <p:pic>
        <p:nvPicPr>
          <p:cNvPr id="4098" name="Picture 2" descr="F:\Eg2013\girona\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371600"/>
            <a:ext cx="3466039" cy="21560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Eg2013\girona\gri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2805" y="1371600"/>
            <a:ext cx="3491595" cy="21598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Eg2013\facadesGrid\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1" y="3598670"/>
            <a:ext cx="3466039" cy="242113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F:\Eg2013\facadesGrid\5gri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581400"/>
            <a:ext cx="3505200" cy="24454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880966"/>
      </p:ext>
    </p:extLst>
  </p:cSld>
  <p:clrMapOvr>
    <a:masterClrMapping/>
  </p:clrMapOvr>
  <mc:AlternateContent xmlns:mc="http://schemas.openxmlformats.org/markup-compatibility/2006" xmlns:p14="http://schemas.microsoft.com/office/powerpoint/2010/main">
    <mc:Choice Requires="p14">
      <p:transition spd="med" p14:dur="700" advTm="16135">
        <p:fade/>
      </p:transition>
    </mc:Choice>
    <mc:Fallback xmlns="">
      <p:transition spd="med" advTm="161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500"/>
                                        <p:tgtEl>
                                          <p:spTgt spid="4099"/>
                                        </p:tgtEl>
                                      </p:cBhvr>
                                    </p:animEffect>
                                  </p:childTnLst>
                                </p:cTn>
                              </p:par>
                              <p:par>
                                <p:cTn id="11" presetID="10"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fade">
                                      <p:cBhvr>
                                        <p:cTn id="1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
            <a:ext cx="8229600" cy="1143000"/>
          </a:xfrm>
        </p:spPr>
        <p:txBody>
          <a:bodyPr/>
          <a:lstStyle/>
          <a:p>
            <a:r>
              <a:rPr lang="en-US" dirty="0" smtClean="0"/>
              <a:t>More Results</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35725"/>
            <a:ext cx="2514600" cy="259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517" y="2514600"/>
            <a:ext cx="2494683" cy="257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535725"/>
            <a:ext cx="2514600" cy="259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20116" y="5129995"/>
            <a:ext cx="1588768" cy="369332"/>
          </a:xfrm>
          <a:prstGeom prst="rect">
            <a:avLst/>
          </a:prstGeom>
          <a:noFill/>
        </p:spPr>
        <p:txBody>
          <a:bodyPr wrap="none" rtlCol="0">
            <a:spAutoFit/>
          </a:bodyPr>
          <a:lstStyle/>
          <a:p>
            <a:r>
              <a:rPr lang="en-US" dirty="0" smtClean="0"/>
              <a:t>rectified image</a:t>
            </a:r>
            <a:endParaRPr lang="en-US" dirty="0"/>
          </a:p>
        </p:txBody>
      </p:sp>
      <p:sp>
        <p:nvSpPr>
          <p:cNvPr id="8" name="TextBox 7"/>
          <p:cNvSpPr txBox="1"/>
          <p:nvPr/>
        </p:nvSpPr>
        <p:spPr>
          <a:xfrm>
            <a:off x="3569360" y="5129995"/>
            <a:ext cx="1948995" cy="369332"/>
          </a:xfrm>
          <a:prstGeom prst="rect">
            <a:avLst/>
          </a:prstGeom>
          <a:noFill/>
        </p:spPr>
        <p:txBody>
          <a:bodyPr wrap="none" rtlCol="0">
            <a:spAutoFit/>
          </a:bodyPr>
          <a:lstStyle/>
          <a:p>
            <a:r>
              <a:rPr lang="en-US" dirty="0" smtClean="0"/>
              <a:t>detected structure</a:t>
            </a:r>
            <a:endParaRPr lang="en-US" dirty="0"/>
          </a:p>
        </p:txBody>
      </p:sp>
      <p:sp>
        <p:nvSpPr>
          <p:cNvPr id="9" name="TextBox 8"/>
          <p:cNvSpPr txBox="1"/>
          <p:nvPr/>
        </p:nvSpPr>
        <p:spPr>
          <a:xfrm>
            <a:off x="6570771" y="5117068"/>
            <a:ext cx="1717458" cy="369332"/>
          </a:xfrm>
          <a:prstGeom prst="rect">
            <a:avLst/>
          </a:prstGeom>
          <a:noFill/>
        </p:spPr>
        <p:txBody>
          <a:bodyPr wrap="none" rtlCol="0">
            <a:spAutoFit/>
          </a:bodyPr>
          <a:lstStyle/>
          <a:p>
            <a:r>
              <a:rPr lang="en-US" dirty="0" smtClean="0"/>
              <a:t>synthesis results</a:t>
            </a:r>
            <a:endParaRPr lang="en-US" dirty="0"/>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custDataLst>
      <p:tags r:id="rId1"/>
    </p:custDataLst>
    <p:extLst>
      <p:ext uri="{BB962C8B-B14F-4D97-AF65-F5344CB8AC3E}">
        <p14:creationId xmlns:p14="http://schemas.microsoft.com/office/powerpoint/2010/main" val="359342913"/>
      </p:ext>
    </p:extLst>
  </p:cSld>
  <p:clrMapOvr>
    <a:masterClrMapping/>
  </p:clrMapOvr>
  <mc:AlternateContent xmlns:mc="http://schemas.openxmlformats.org/markup-compatibility/2006" xmlns:p14="http://schemas.microsoft.com/office/powerpoint/2010/main">
    <mc:Choice Requires="p14">
      <p:transition spd="med" p14:dur="700" advTm="16135">
        <p:fade/>
      </p:transition>
    </mc:Choice>
    <mc:Fallback xmlns="">
      <p:transition spd="med" advTm="161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274320"/>
            <a:ext cx="8229600" cy="1143000"/>
          </a:xfrm>
        </p:spPr>
        <p:txBody>
          <a:bodyPr/>
          <a:lstStyle/>
          <a:p>
            <a:r>
              <a:rPr lang="en-US" dirty="0" smtClean="0"/>
              <a:t>More Results</a:t>
            </a:r>
            <a:endParaRPr lang="en-US"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850" y="1600200"/>
            <a:ext cx="33315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579" y="1600200"/>
            <a:ext cx="333062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962400"/>
            <a:ext cx="332911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11850" y="3853934"/>
            <a:ext cx="1588768" cy="369332"/>
          </a:xfrm>
          <a:prstGeom prst="rect">
            <a:avLst/>
          </a:prstGeom>
          <a:noFill/>
        </p:spPr>
        <p:txBody>
          <a:bodyPr wrap="none" rtlCol="0">
            <a:spAutoFit/>
          </a:bodyPr>
          <a:lstStyle/>
          <a:p>
            <a:r>
              <a:rPr lang="en-US" dirty="0" smtClean="0"/>
              <a:t>rectified image</a:t>
            </a:r>
            <a:endParaRPr lang="en-US" dirty="0"/>
          </a:p>
        </p:txBody>
      </p:sp>
      <p:sp>
        <p:nvSpPr>
          <p:cNvPr id="6" name="TextBox 5"/>
          <p:cNvSpPr txBox="1"/>
          <p:nvPr/>
        </p:nvSpPr>
        <p:spPr>
          <a:xfrm>
            <a:off x="6248400" y="3853934"/>
            <a:ext cx="1948995" cy="369332"/>
          </a:xfrm>
          <a:prstGeom prst="rect">
            <a:avLst/>
          </a:prstGeom>
          <a:noFill/>
        </p:spPr>
        <p:txBody>
          <a:bodyPr wrap="none" rtlCol="0">
            <a:spAutoFit/>
          </a:bodyPr>
          <a:lstStyle/>
          <a:p>
            <a:r>
              <a:rPr lang="en-US" dirty="0" smtClean="0"/>
              <a:t>detected structure</a:t>
            </a:r>
            <a:endParaRPr lang="en-US" dirty="0"/>
          </a:p>
        </p:txBody>
      </p:sp>
      <p:sp>
        <p:nvSpPr>
          <p:cNvPr id="7" name="TextBox 6"/>
          <p:cNvSpPr txBox="1"/>
          <p:nvPr/>
        </p:nvSpPr>
        <p:spPr>
          <a:xfrm>
            <a:off x="3701427" y="6172200"/>
            <a:ext cx="1717458" cy="369332"/>
          </a:xfrm>
          <a:prstGeom prst="rect">
            <a:avLst/>
          </a:prstGeom>
          <a:noFill/>
        </p:spPr>
        <p:txBody>
          <a:bodyPr wrap="none" rtlCol="0">
            <a:spAutoFit/>
          </a:bodyPr>
          <a:lstStyle/>
          <a:p>
            <a:r>
              <a:rPr lang="en-US" dirty="0" smtClean="0"/>
              <a:t>synthesis results</a:t>
            </a:r>
            <a:endParaRPr lang="en-US" dirty="0"/>
          </a:p>
        </p:txBody>
      </p:sp>
      <p:sp>
        <p:nvSpPr>
          <p:cNvPr id="3" name="Footer Placeholder 2"/>
          <p:cNvSpPr>
            <a:spLocks noGrp="1"/>
          </p:cNvSpPr>
          <p:nvPr>
            <p:ph type="ftr" sz="quarter" idx="11"/>
          </p:nvPr>
        </p:nvSpPr>
        <p:spPr/>
        <p:txBody>
          <a:bodyPr/>
          <a:lstStyle/>
          <a:p>
            <a:r>
              <a:rPr lang="en-US" smtClean="0"/>
              <a:t>Interactive Facades : Analysis and Synthesis of Semi-Regular Facades</a:t>
            </a:r>
            <a:endParaRPr lang="en-US" dirty="0"/>
          </a:p>
        </p:txBody>
      </p:sp>
    </p:spTree>
    <p:custDataLst>
      <p:tags r:id="rId1"/>
    </p:custDataLst>
    <p:extLst>
      <p:ext uri="{BB962C8B-B14F-4D97-AF65-F5344CB8AC3E}">
        <p14:creationId xmlns:p14="http://schemas.microsoft.com/office/powerpoint/2010/main" val="3052975906"/>
      </p:ext>
    </p:extLst>
  </p:cSld>
  <p:clrMapOvr>
    <a:masterClrMapping/>
  </p:clrMapOvr>
  <mc:AlternateContent xmlns:mc="http://schemas.openxmlformats.org/markup-compatibility/2006" xmlns:p14="http://schemas.microsoft.com/office/powerpoint/2010/main">
    <mc:Choice Requires="p14">
      <p:transition spd="med" p14:dur="700" advTm="17958">
        <p:fade/>
      </p:transition>
    </mc:Choice>
    <mc:Fallback xmlns="">
      <p:transition spd="med" advTm="179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500"/>
                                        <p:tgtEl>
                                          <p:spTgt spid="30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fade">
                                      <p:cBhvr>
                                        <p:cTn id="15" dur="500"/>
                                        <p:tgtEl>
                                          <p:spTgt spid="308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Summary</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30639" y="5719210"/>
            <a:ext cx="180159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ysClr val="windowText" lastClr="000000"/>
                </a:solidFill>
              </a:rPr>
              <a:t>element analysis</a:t>
            </a:r>
            <a:endParaRPr lang="en-US" dirty="0">
              <a:solidFill>
                <a:sysClr val="windowText" lastClr="000000"/>
              </a:solidFill>
            </a:endParaRPr>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20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5"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C:\Users\alhalasn\Desktop\User-Computer-Oran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303312525"/>
      </p:ext>
    </p:extLst>
  </p:cSld>
  <p:clrMapOvr>
    <a:masterClrMapping/>
  </p:clrMapOvr>
  <mc:AlternateContent xmlns:mc="http://schemas.openxmlformats.org/markup-compatibility/2006" xmlns:p14="http://schemas.microsoft.com/office/powerpoint/2010/main">
    <mc:Choice Requires="p14">
      <p:transition spd="med" p14:dur="700" advTm="45629">
        <p:fade/>
      </p:transition>
    </mc:Choice>
    <mc:Fallback xmlns="">
      <p:transition spd="med" advTm="45629">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1595035" y="3343246"/>
            <a:ext cx="0" cy="5429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274638"/>
            <a:ext cx="8229600" cy="1143000"/>
          </a:xfrm>
        </p:spPr>
        <p:txBody>
          <a:bodyPr/>
          <a:lstStyle/>
          <a:p>
            <a:r>
              <a:rPr lang="en-US" dirty="0" smtClean="0"/>
              <a:t>User interaction</a:t>
            </a:r>
            <a:endParaRPr lang="en-US" dirty="0"/>
          </a:p>
        </p:txBody>
      </p:sp>
      <p:sp>
        <p:nvSpPr>
          <p:cNvPr id="7" name="TextBox 6"/>
          <p:cNvSpPr txBox="1"/>
          <p:nvPr/>
        </p:nvSpPr>
        <p:spPr>
          <a:xfrm>
            <a:off x="644859" y="5741515"/>
            <a:ext cx="190035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structure analysis</a:t>
            </a:r>
            <a:endParaRPr lang="en-US" dirty="0"/>
          </a:p>
        </p:txBody>
      </p:sp>
      <p:cxnSp>
        <p:nvCxnSpPr>
          <p:cNvPr id="16" name="Straight Arrow Connector 15"/>
          <p:cNvCxnSpPr/>
          <p:nvPr/>
        </p:nvCxnSpPr>
        <p:spPr>
          <a:xfrm flipH="1">
            <a:off x="27897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pic>
        <p:nvPicPr>
          <p:cNvPr id="208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956509" y="2910892"/>
            <a:ext cx="381000" cy="17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464742" y="3382537"/>
            <a:ext cx="2858" cy="5036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47027"/>
            <a:ext cx="2408473" cy="14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782545" y="5741515"/>
            <a:ext cx="1873846" cy="369332"/>
          </a:xfrm>
          <a:prstGeom prst="rect">
            <a:avLst/>
          </a:prstGeom>
          <a:noFill/>
        </p:spPr>
        <p:txBody>
          <a:bodyPr wrap="none" rtlCol="0">
            <a:spAutoFit/>
          </a:bodyPr>
          <a:lstStyle/>
          <a:p>
            <a:r>
              <a:rPr lang="en-US" dirty="0" smtClean="0"/>
              <a:t>element synthesis</a:t>
            </a:r>
            <a:endParaRPr lang="en-US" dirty="0"/>
          </a:p>
        </p:txBody>
      </p:sp>
      <p:grpSp>
        <p:nvGrpSpPr>
          <p:cNvPr id="19" name="Group 18"/>
          <p:cNvGrpSpPr/>
          <p:nvPr/>
        </p:nvGrpSpPr>
        <p:grpSpPr>
          <a:xfrm>
            <a:off x="7033669" y="4465340"/>
            <a:ext cx="1371600" cy="1047750"/>
            <a:chOff x="2286000" y="3143250"/>
            <a:chExt cx="1371600" cy="1047750"/>
          </a:xfrm>
        </p:grpSpPr>
        <p:pic>
          <p:nvPicPr>
            <p:cNvPr id="20" name="Picture 3" descr="D:\Sawsan_AlHalawani\projects\InteractiveFacade\data\Input\blinds\48\windows\win_4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1432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Sawsan_AlHalawani\projects\InteractiveFacade\data\Input\blinds\48\windows\win_4_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7456" y="32194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Sawsan_AlHalawani\projects\InteractiveFacade\data\Input\blinds\48\windows\win_4_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8912" y="32956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Sawsan_AlHalawani\projects\InteractiveFacade\data\Input\blinds\48\windows\win_4_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368" y="3371850"/>
              <a:ext cx="485775"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awsan_AlHalawani\projects\InteractiveFacade\data\Input\blinds\48\windows\win_4_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1825" y="3448050"/>
              <a:ext cx="485775" cy="7429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p:nvPr/>
        </p:nvCxnSpPr>
        <p:spPr>
          <a:xfrm flipH="1">
            <a:off x="5913938" y="4989215"/>
            <a:ext cx="486862" cy="0"/>
          </a:xfrm>
          <a:prstGeom prst="straightConnector1">
            <a:avLst/>
          </a:prstGeom>
          <a:ln>
            <a:headEnd type="arrow"/>
            <a:tailEnd type="none"/>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152400" y="1295400"/>
            <a:ext cx="8953633" cy="50329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grpSp>
        <p:nvGrpSpPr>
          <p:cNvPr id="4" name="Group 3"/>
          <p:cNvGrpSpPr/>
          <p:nvPr/>
        </p:nvGrpSpPr>
        <p:grpSpPr>
          <a:xfrm>
            <a:off x="152401" y="1284175"/>
            <a:ext cx="2743200" cy="2068625"/>
            <a:chOff x="152401" y="1284175"/>
            <a:chExt cx="2743200" cy="2068625"/>
          </a:xfrm>
        </p:grpSpPr>
        <p:sp>
          <p:nvSpPr>
            <p:cNvPr id="17" name="TextBox 16"/>
            <p:cNvSpPr txBox="1"/>
            <p:nvPr/>
          </p:nvSpPr>
          <p:spPr>
            <a:xfrm>
              <a:off x="778722" y="2901576"/>
              <a:ext cx="1632626" cy="369332"/>
            </a:xfrm>
            <a:prstGeom prst="rect">
              <a:avLst/>
            </a:prstGeom>
            <a:noFill/>
          </p:spPr>
          <p:txBody>
            <a:bodyPr wrap="none" rtlCol="0">
              <a:spAutoFit/>
            </a:bodyPr>
            <a:lstStyle/>
            <a:p>
              <a:r>
                <a:rPr lang="en-US" dirty="0" smtClean="0"/>
                <a:t>rectified image</a:t>
              </a:r>
              <a:endParaRPr lang="en-US" dirty="0"/>
            </a:p>
          </p:txBody>
        </p:sp>
        <p:pic>
          <p:nvPicPr>
            <p:cNvPr id="3074" name="Picture 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414272"/>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p:cNvSpPr>
            <p:nvPr/>
          </p:nvSpPr>
          <p:spPr>
            <a:xfrm>
              <a:off x="486182" y="1519419"/>
              <a:ext cx="393192" cy="457200"/>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ounded Rectangle 27"/>
            <p:cNvSpPr/>
            <p:nvPr/>
          </p:nvSpPr>
          <p:spPr>
            <a:xfrm>
              <a:off x="152401" y="1284175"/>
              <a:ext cx="2743200"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 name="Group 2"/>
          <p:cNvGrpSpPr/>
          <p:nvPr/>
        </p:nvGrpSpPr>
        <p:grpSpPr>
          <a:xfrm>
            <a:off x="5638687" y="1284175"/>
            <a:ext cx="3200513" cy="2144825"/>
            <a:chOff x="5638687" y="1284175"/>
            <a:chExt cx="3200513" cy="2144825"/>
          </a:xfrm>
        </p:grpSpPr>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5728" y="1376713"/>
              <a:ext cx="2404872" cy="14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689657" y="2881930"/>
              <a:ext cx="1437013" cy="408623"/>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edited image</a:t>
              </a:r>
              <a:endParaRPr lang="en-US" dirty="0"/>
            </a:p>
          </p:txBody>
        </p:sp>
        <p:pic>
          <p:nvPicPr>
            <p:cNvPr id="3080" name="Picture 8" descr="C:\Users\alhalasn\Desktop\User-Computer-Orang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8687" y="2412853"/>
              <a:ext cx="1160101" cy="101614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5638687" y="1284175"/>
              <a:ext cx="3200513" cy="206862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6" name="TextBox 5"/>
          <p:cNvSpPr txBox="1"/>
          <p:nvPr/>
        </p:nvSpPr>
        <p:spPr>
          <a:xfrm>
            <a:off x="3429000" y="2039039"/>
            <a:ext cx="1697901" cy="369332"/>
          </a:xfrm>
          <a:prstGeom prst="rect">
            <a:avLst/>
          </a:prstGeom>
          <a:noFill/>
        </p:spPr>
        <p:txBody>
          <a:bodyPr wrap="none" rtlCol="0">
            <a:spAutoFit/>
          </a:bodyPr>
          <a:lstStyle/>
          <a:p>
            <a:r>
              <a:rPr lang="en-US" b="1" dirty="0">
                <a:solidFill>
                  <a:schemeClr val="accent2"/>
                </a:solidFill>
              </a:rPr>
              <a:t> User assistance</a:t>
            </a:r>
            <a:endParaRPr lang="en-US" dirty="0"/>
          </a:p>
        </p:txBody>
      </p:sp>
      <p:sp>
        <p:nvSpPr>
          <p:cNvPr id="11" name="Footer Placeholder 10"/>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35" name="Picture 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9000" y="4248551"/>
            <a:ext cx="2404872"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506970"/>
      </p:ext>
    </p:extLst>
  </p:cSld>
  <p:clrMapOvr>
    <a:masterClrMapping/>
  </p:clrMapOvr>
  <mc:AlternateContent xmlns:mc="http://schemas.openxmlformats.org/markup-compatibility/2006" xmlns:p14="http://schemas.microsoft.com/office/powerpoint/2010/main">
    <mc:Choice Requires="p14">
      <p:transition spd="med" p14:dur="700" advTm="24506">
        <p:fade/>
      </p:transition>
    </mc:Choice>
    <mc:Fallback xmlns="">
      <p:transition spd="med" advTm="24506">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Applications</a:t>
            </a:r>
            <a:endParaRPr lang="en-US" dirty="0"/>
          </a:p>
        </p:txBody>
      </p:sp>
      <p:sp>
        <p:nvSpPr>
          <p:cNvPr id="3" name="Content Placeholder 2"/>
          <p:cNvSpPr>
            <a:spLocks noGrp="1"/>
          </p:cNvSpPr>
          <p:nvPr>
            <p:ph idx="1"/>
          </p:nvPr>
        </p:nvSpPr>
        <p:spPr>
          <a:xfrm>
            <a:off x="4648200" y="5791200"/>
            <a:ext cx="4267200" cy="533400"/>
          </a:xfrm>
        </p:spPr>
        <p:txBody>
          <a:bodyPr>
            <a:normAutofit lnSpcReduction="10000"/>
          </a:bodyPr>
          <a:lstStyle/>
          <a:p>
            <a:pPr marL="0" indent="0">
              <a:buNone/>
            </a:pPr>
            <a:r>
              <a:rPr lang="en-US" dirty="0" smtClean="0"/>
              <a:t>Variation Factored MVS</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905000"/>
            <a:ext cx="349567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7945"/>
          <a:stretch/>
        </p:blipFill>
        <p:spPr bwMode="auto">
          <a:xfrm>
            <a:off x="4921624" y="1933575"/>
            <a:ext cx="349567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
        <p:nvSpPr>
          <p:cNvPr id="7" name="Content Placeholder 2"/>
          <p:cNvSpPr txBox="1">
            <a:spLocks/>
          </p:cNvSpPr>
          <p:nvPr/>
        </p:nvSpPr>
        <p:spPr>
          <a:xfrm>
            <a:off x="1371600" y="5791200"/>
            <a:ext cx="1752600" cy="53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MVS</a:t>
            </a:r>
            <a:endParaRPr lang="en-US" dirty="0"/>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1879"/>
          <a:stretch/>
        </p:blipFill>
        <p:spPr bwMode="auto">
          <a:xfrm>
            <a:off x="4921625" y="3048000"/>
            <a:ext cx="3536576" cy="236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300622"/>
      </p:ext>
    </p:extLst>
  </p:cSld>
  <p:clrMapOvr>
    <a:masterClrMapping/>
  </p:clrMapOvr>
  <mc:AlternateContent xmlns:mc="http://schemas.openxmlformats.org/markup-compatibility/2006" xmlns:p14="http://schemas.microsoft.com/office/powerpoint/2010/main">
    <mc:Choice Requires="p14">
      <p:transition spd="med" p14:dur="700" advTm="77612">
        <p:fade/>
      </p:transition>
    </mc:Choice>
    <mc:Fallback xmlns="">
      <p:transition spd="med" advTm="776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4" name="Footer Placeholder 3"/>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2332185964"/>
      </p:ext>
    </p:extLst>
  </p:cSld>
  <p:clrMapOvr>
    <a:masterClrMapping/>
  </p:clrMapOvr>
  <mc:AlternateContent xmlns:mc="http://schemas.openxmlformats.org/markup-compatibility/2006" xmlns:p14="http://schemas.microsoft.com/office/powerpoint/2010/main">
    <mc:Choice Requires="p14">
      <p:transition spd="med" p14:dur="700" advTm="4315">
        <p:fade/>
      </p:transition>
    </mc:Choice>
    <mc:Fallback xmlns="">
      <p:transition spd="med" advTm="4315">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Applications</a:t>
            </a:r>
            <a:endParaRPr lang="en-US" dirty="0"/>
          </a:p>
        </p:txBody>
      </p:sp>
      <p:sp>
        <p:nvSpPr>
          <p:cNvPr id="3" name="Content Placeholder 2"/>
          <p:cNvSpPr>
            <a:spLocks noGrp="1"/>
          </p:cNvSpPr>
          <p:nvPr>
            <p:ph idx="1"/>
          </p:nvPr>
        </p:nvSpPr>
        <p:spPr/>
        <p:txBody>
          <a:bodyPr/>
          <a:lstStyle/>
          <a:p>
            <a:pPr marL="0" indent="0">
              <a:buNone/>
            </a:pPr>
            <a:r>
              <a:rPr lang="en-US" dirty="0" smtClean="0"/>
              <a:t>Procedural generation of 3D facades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294067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43200"/>
            <a:ext cx="258528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896" y="2720788"/>
            <a:ext cx="249790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75917" y="5029200"/>
            <a:ext cx="1303242" cy="369332"/>
          </a:xfrm>
          <a:prstGeom prst="rect">
            <a:avLst/>
          </a:prstGeom>
          <a:noFill/>
        </p:spPr>
        <p:txBody>
          <a:bodyPr wrap="none" rtlCol="0">
            <a:spAutoFit/>
          </a:bodyPr>
          <a:lstStyle/>
          <a:p>
            <a:r>
              <a:rPr lang="en-US" dirty="0" smtClean="0"/>
              <a:t>input image</a:t>
            </a:r>
            <a:endParaRPr lang="en-US" dirty="0"/>
          </a:p>
        </p:txBody>
      </p:sp>
      <p:sp>
        <p:nvSpPr>
          <p:cNvPr id="5" name="TextBox 4"/>
          <p:cNvSpPr txBox="1"/>
          <p:nvPr/>
        </p:nvSpPr>
        <p:spPr>
          <a:xfrm>
            <a:off x="4251056" y="5030089"/>
            <a:ext cx="1093569" cy="369332"/>
          </a:xfrm>
          <a:prstGeom prst="rect">
            <a:avLst/>
          </a:prstGeom>
          <a:noFill/>
        </p:spPr>
        <p:txBody>
          <a:bodyPr wrap="none" rtlCol="0">
            <a:spAutoFit/>
          </a:bodyPr>
          <a:lstStyle/>
          <a:p>
            <a:r>
              <a:rPr lang="en-US" dirty="0" smtClean="0"/>
              <a:t>3D model</a:t>
            </a:r>
            <a:endParaRPr lang="en-US" dirty="0"/>
          </a:p>
        </p:txBody>
      </p:sp>
      <p:sp>
        <p:nvSpPr>
          <p:cNvPr id="6" name="TextBox 5"/>
          <p:cNvSpPr txBox="1"/>
          <p:nvPr/>
        </p:nvSpPr>
        <p:spPr>
          <a:xfrm>
            <a:off x="6347773" y="5030089"/>
            <a:ext cx="2180149" cy="369332"/>
          </a:xfrm>
          <a:prstGeom prst="rect">
            <a:avLst/>
          </a:prstGeom>
          <a:noFill/>
        </p:spPr>
        <p:txBody>
          <a:bodyPr wrap="none" rtlCol="0">
            <a:spAutoFit/>
          </a:bodyPr>
          <a:lstStyle/>
          <a:p>
            <a:r>
              <a:rPr lang="en-US" dirty="0" smtClean="0"/>
              <a:t>synthesized windows</a:t>
            </a:r>
            <a:endParaRPr lang="en-US" dirty="0"/>
          </a:p>
        </p:txBody>
      </p:sp>
      <p:sp>
        <p:nvSpPr>
          <p:cNvPr id="8" name="Footer Placeholder 7"/>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508346139"/>
      </p:ext>
    </p:extLst>
  </p:cSld>
  <p:clrMapOvr>
    <a:masterClrMapping/>
  </p:clrMapOvr>
  <mc:AlternateContent xmlns:mc="http://schemas.openxmlformats.org/markup-compatibility/2006" xmlns:p14="http://schemas.microsoft.com/office/powerpoint/2010/main">
    <mc:Choice Requires="p14">
      <p:transition spd="med" p14:dur="700" advTm="7811">
        <p:fade/>
      </p:transition>
    </mc:Choice>
    <mc:Fallback xmlns="">
      <p:transition spd="med" advTm="7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7"/>
                                        </p:tgtEl>
                                        <p:attrNameLst>
                                          <p:attrName>style.visibility</p:attrName>
                                        </p:attrNameLst>
                                      </p:cBhvr>
                                      <p:to>
                                        <p:strVal val="visible"/>
                                      </p:to>
                                    </p:set>
                                    <p:animEffect transition="in" filter="fade">
                                      <p:cBhvr>
                                        <p:cTn id="15" dur="500"/>
                                        <p:tgtEl>
                                          <p:spTgt spid="102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Applications</a:t>
            </a:r>
            <a:endParaRPr lang="en-US" dirty="0"/>
          </a:p>
        </p:txBody>
      </p:sp>
      <p:sp>
        <p:nvSpPr>
          <p:cNvPr id="3" name="Content Placeholder 2"/>
          <p:cNvSpPr>
            <a:spLocks noGrp="1"/>
          </p:cNvSpPr>
          <p:nvPr>
            <p:ph idx="1"/>
          </p:nvPr>
        </p:nvSpPr>
        <p:spPr/>
        <p:txBody>
          <a:bodyPr/>
          <a:lstStyle/>
          <a:p>
            <a:pPr marL="0" indent="0">
              <a:buNone/>
            </a:pPr>
            <a:r>
              <a:rPr lang="en-US" dirty="0" smtClean="0"/>
              <a:t>Façade-syntax preserving synthesis</a:t>
            </a:r>
            <a:endParaRPr 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981200" y="2508604"/>
            <a:ext cx="5124450" cy="17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1981200" y="4416601"/>
            <a:ext cx="5124450" cy="175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621575"/>
      </p:ext>
    </p:extLst>
  </p:cSld>
  <p:clrMapOvr>
    <a:masterClrMapping/>
  </p:clrMapOvr>
  <mc:AlternateContent xmlns:mc="http://schemas.openxmlformats.org/markup-compatibility/2006" xmlns:p14="http://schemas.microsoft.com/office/powerpoint/2010/main">
    <mc:Choice Requires="p14">
      <p:transition spd="med" p14:dur="700" advTm="20947">
        <p:fade/>
      </p:transition>
    </mc:Choice>
    <mc:Fallback xmlns="">
      <p:transition spd="med" advTm="209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Limitations </a:t>
            </a:r>
            <a:endParaRPr lang="en-US" dirty="0"/>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608269968"/>
      </p:ext>
    </p:extLst>
  </p:cSld>
  <p:clrMapOvr>
    <a:masterClrMapping/>
  </p:clrMapOvr>
  <mc:AlternateContent xmlns:mc="http://schemas.openxmlformats.org/markup-compatibility/2006" xmlns:p14="http://schemas.microsoft.com/office/powerpoint/2010/main">
    <mc:Choice Requires="p14">
      <p:transition spd="med" p14:dur="700" advTm="2463">
        <p:fade/>
      </p:transition>
    </mc:Choice>
    <mc:Fallback xmlns="">
      <p:transition spd="med" advTm="2463">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Limitations </a:t>
            </a:r>
            <a:endParaRPr lang="en-US" dirty="0"/>
          </a:p>
        </p:txBody>
      </p:sp>
      <p:grpSp>
        <p:nvGrpSpPr>
          <p:cNvPr id="7" name="Group 6"/>
          <p:cNvGrpSpPr/>
          <p:nvPr/>
        </p:nvGrpSpPr>
        <p:grpSpPr>
          <a:xfrm>
            <a:off x="1019381" y="1600200"/>
            <a:ext cx="2638219" cy="2062089"/>
            <a:chOff x="457200" y="1600200"/>
            <a:chExt cx="3676650" cy="2481263"/>
          </a:xfrm>
        </p:grpSpPr>
        <p:pic>
          <p:nvPicPr>
            <p:cNvPr id="13315" name="Picture 3" descr="D:\Sawsan_AlHalawani\projects\InteractiveFacade\data\FacadeImages\Type1\41\rec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3676650" cy="2481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0600" y="2209800"/>
              <a:ext cx="1066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14600" y="2209800"/>
              <a:ext cx="1066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262554" y="3710256"/>
            <a:ext cx="2151871" cy="369332"/>
          </a:xfrm>
          <a:prstGeom prst="rect">
            <a:avLst/>
          </a:prstGeom>
          <a:noFill/>
        </p:spPr>
        <p:txBody>
          <a:bodyPr wrap="none" rtlCol="0">
            <a:spAutoFit/>
          </a:bodyPr>
          <a:lstStyle/>
          <a:p>
            <a:r>
              <a:rPr lang="en-US" dirty="0" smtClean="0"/>
              <a:t>large-scale variations</a:t>
            </a:r>
            <a:endParaRPr lang="en-US" dirty="0"/>
          </a:p>
        </p:txBody>
      </p:sp>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727117284"/>
      </p:ext>
    </p:extLst>
  </p:cSld>
  <p:clrMapOvr>
    <a:masterClrMapping/>
  </p:clrMapOvr>
  <mc:AlternateContent xmlns:mc="http://schemas.openxmlformats.org/markup-compatibility/2006" xmlns:p14="http://schemas.microsoft.com/office/powerpoint/2010/main">
    <mc:Choice Requires="p14">
      <p:transition spd="med" p14:dur="700" advTm="12458">
        <p:fade/>
      </p:transition>
    </mc:Choice>
    <mc:Fallback xmlns="">
      <p:transition spd="med" advTm="12458">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Limitations </a:t>
            </a:r>
            <a:endParaRPr lang="en-US" dirty="0"/>
          </a:p>
        </p:txBody>
      </p:sp>
      <p:grpSp>
        <p:nvGrpSpPr>
          <p:cNvPr id="7" name="Group 6"/>
          <p:cNvGrpSpPr/>
          <p:nvPr/>
        </p:nvGrpSpPr>
        <p:grpSpPr>
          <a:xfrm>
            <a:off x="1019381" y="1600200"/>
            <a:ext cx="2638219" cy="2062089"/>
            <a:chOff x="457200" y="1600200"/>
            <a:chExt cx="3676650" cy="2481263"/>
          </a:xfrm>
        </p:grpSpPr>
        <p:pic>
          <p:nvPicPr>
            <p:cNvPr id="13315" name="Picture 3" descr="D:\Sawsan_AlHalawani\projects\InteractiveFacade\data\FacadeImages\Type1\41\rec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3676650" cy="2481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0600" y="2209800"/>
              <a:ext cx="1066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14600" y="2209800"/>
              <a:ext cx="1066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262554" y="3710256"/>
            <a:ext cx="2151871" cy="369332"/>
          </a:xfrm>
          <a:prstGeom prst="rect">
            <a:avLst/>
          </a:prstGeom>
          <a:noFill/>
        </p:spPr>
        <p:txBody>
          <a:bodyPr wrap="none" rtlCol="0">
            <a:spAutoFit/>
          </a:bodyPr>
          <a:lstStyle/>
          <a:p>
            <a:r>
              <a:rPr lang="en-US" dirty="0" smtClean="0"/>
              <a:t>large-scale variations</a:t>
            </a:r>
            <a:endParaRPr lang="en-US" dirty="0"/>
          </a:p>
        </p:txBody>
      </p:sp>
      <p:sp>
        <p:nvSpPr>
          <p:cNvPr id="15" name="TextBox 14"/>
          <p:cNvSpPr txBox="1"/>
          <p:nvPr/>
        </p:nvSpPr>
        <p:spPr>
          <a:xfrm>
            <a:off x="4495800" y="3701112"/>
            <a:ext cx="3023841" cy="369332"/>
          </a:xfrm>
          <a:prstGeom prst="rect">
            <a:avLst/>
          </a:prstGeom>
          <a:noFill/>
        </p:spPr>
        <p:txBody>
          <a:bodyPr wrap="none" rtlCol="0">
            <a:spAutoFit/>
          </a:bodyPr>
          <a:lstStyle/>
          <a:p>
            <a:r>
              <a:rPr lang="en-US" dirty="0" smtClean="0"/>
              <a:t>significant shadows or outliers</a:t>
            </a:r>
            <a:endParaRPr lang="en-US" dirty="0"/>
          </a:p>
        </p:txBody>
      </p:sp>
      <p:pic>
        <p:nvPicPr>
          <p:cNvPr id="1332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8969" y="1600200"/>
            <a:ext cx="2006032" cy="206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139" y="1601710"/>
            <a:ext cx="1831461" cy="206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727117284"/>
      </p:ext>
    </p:extLst>
  </p:cSld>
  <p:clrMapOvr>
    <a:masterClrMapping/>
  </p:clrMapOvr>
  <mc:AlternateContent xmlns:mc="http://schemas.openxmlformats.org/markup-compatibility/2006" xmlns:p14="http://schemas.microsoft.com/office/powerpoint/2010/main">
    <mc:Choice Requires="p14">
      <p:transition spd="med" p14:dur="700" advTm="12576">
        <p:fade/>
      </p:transition>
    </mc:Choice>
    <mc:Fallback xmlns="">
      <p:transition spd="med" advTm="12576">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Limitations </a:t>
            </a:r>
            <a:endParaRPr lang="en-US" dirty="0"/>
          </a:p>
        </p:txBody>
      </p:sp>
      <p:grpSp>
        <p:nvGrpSpPr>
          <p:cNvPr id="7" name="Group 6"/>
          <p:cNvGrpSpPr/>
          <p:nvPr/>
        </p:nvGrpSpPr>
        <p:grpSpPr>
          <a:xfrm>
            <a:off x="1019381" y="1600200"/>
            <a:ext cx="2638219" cy="2062089"/>
            <a:chOff x="457200" y="1600200"/>
            <a:chExt cx="3676650" cy="2481263"/>
          </a:xfrm>
        </p:grpSpPr>
        <p:pic>
          <p:nvPicPr>
            <p:cNvPr id="13315" name="Picture 3" descr="D:\Sawsan_AlHalawani\projects\InteractiveFacade\data\FacadeImages\Type1\41\rec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0"/>
              <a:ext cx="3676650" cy="2481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0600" y="2209800"/>
              <a:ext cx="1066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14600" y="2209800"/>
              <a:ext cx="1066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262554" y="3710256"/>
            <a:ext cx="2151871" cy="369332"/>
          </a:xfrm>
          <a:prstGeom prst="rect">
            <a:avLst/>
          </a:prstGeom>
          <a:noFill/>
        </p:spPr>
        <p:txBody>
          <a:bodyPr wrap="none" rtlCol="0">
            <a:spAutoFit/>
          </a:bodyPr>
          <a:lstStyle/>
          <a:p>
            <a:r>
              <a:rPr lang="en-US" dirty="0" smtClean="0"/>
              <a:t>large-scale variations</a:t>
            </a:r>
            <a:endParaRPr lang="en-US" dirty="0"/>
          </a:p>
        </p:txBody>
      </p:sp>
      <p:sp>
        <p:nvSpPr>
          <p:cNvPr id="15" name="TextBox 14"/>
          <p:cNvSpPr txBox="1"/>
          <p:nvPr/>
        </p:nvSpPr>
        <p:spPr>
          <a:xfrm>
            <a:off x="4495800" y="3701112"/>
            <a:ext cx="3023841" cy="369332"/>
          </a:xfrm>
          <a:prstGeom prst="rect">
            <a:avLst/>
          </a:prstGeom>
          <a:noFill/>
        </p:spPr>
        <p:txBody>
          <a:bodyPr wrap="none" rtlCol="0">
            <a:spAutoFit/>
          </a:bodyPr>
          <a:lstStyle/>
          <a:p>
            <a:r>
              <a:rPr lang="en-US" dirty="0" smtClean="0"/>
              <a:t>significant shadows or outliers</a:t>
            </a:r>
            <a:endParaRPr lang="en-US" dirty="0"/>
          </a:p>
        </p:txBody>
      </p:sp>
      <p:sp>
        <p:nvSpPr>
          <p:cNvPr id="16" name="TextBox 15"/>
          <p:cNvSpPr txBox="1"/>
          <p:nvPr/>
        </p:nvSpPr>
        <p:spPr>
          <a:xfrm>
            <a:off x="3810000" y="6010870"/>
            <a:ext cx="1493422" cy="369332"/>
          </a:xfrm>
          <a:prstGeom prst="rect">
            <a:avLst/>
          </a:prstGeom>
          <a:noFill/>
        </p:spPr>
        <p:txBody>
          <a:bodyPr wrap="none" rtlCol="0">
            <a:spAutoFit/>
          </a:bodyPr>
          <a:lstStyle/>
          <a:p>
            <a:r>
              <a:rPr lang="en-US" dirty="0" smtClean="0"/>
              <a:t>window types</a:t>
            </a:r>
            <a:endParaRPr lang="en-US" dirty="0"/>
          </a:p>
        </p:txBody>
      </p:sp>
      <p:pic>
        <p:nvPicPr>
          <p:cNvPr id="1332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295" y="4249436"/>
            <a:ext cx="2793305" cy="169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249436"/>
            <a:ext cx="2852997" cy="169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8969" y="1600200"/>
            <a:ext cx="2006032" cy="206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2139" y="1601710"/>
            <a:ext cx="1831461" cy="206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727117284"/>
      </p:ext>
    </p:extLst>
  </p:cSld>
  <p:clrMapOvr>
    <a:masterClrMapping/>
  </p:clrMapOvr>
  <mc:AlternateContent xmlns:mc="http://schemas.openxmlformats.org/markup-compatibility/2006" xmlns:p14="http://schemas.microsoft.com/office/powerpoint/2010/main">
    <mc:Choice Requires="p14">
      <p:transition spd="med" p14:dur="700" advTm="39648">
        <p:fade/>
      </p:transition>
    </mc:Choice>
    <mc:Fallback xmlns="">
      <p:transition spd="med" advTm="39648">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Future Work</a:t>
            </a:r>
            <a:endParaRPr lang="en-US" dirty="0"/>
          </a:p>
        </p:txBody>
      </p:sp>
      <p:sp>
        <p:nvSpPr>
          <p:cNvPr id="6" name="TextBox 5"/>
          <p:cNvSpPr txBox="1"/>
          <p:nvPr/>
        </p:nvSpPr>
        <p:spPr>
          <a:xfrm>
            <a:off x="1216634" y="5040868"/>
            <a:ext cx="2898166" cy="369332"/>
          </a:xfrm>
          <a:prstGeom prst="rect">
            <a:avLst/>
          </a:prstGeom>
          <a:noFill/>
        </p:spPr>
        <p:txBody>
          <a:bodyPr wrap="none" rtlCol="0">
            <a:spAutoFit/>
          </a:bodyPr>
          <a:lstStyle/>
          <a:p>
            <a:r>
              <a:rPr lang="en-US" dirty="0" smtClean="0"/>
              <a:t>appearance modeling effects</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66800" y="2133600"/>
            <a:ext cx="32004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812291403"/>
      </p:ext>
    </p:extLst>
  </p:cSld>
  <p:clrMapOvr>
    <a:masterClrMapping/>
  </p:clrMapOvr>
  <mc:AlternateContent xmlns:mc="http://schemas.openxmlformats.org/markup-compatibility/2006" xmlns:p14="http://schemas.microsoft.com/office/powerpoint/2010/main">
    <mc:Choice Requires="p14">
      <p:transition spd="med" p14:dur="700" advTm="15924">
        <p:fade/>
      </p:transition>
    </mc:Choice>
    <mc:Fallback xmlns="">
      <p:transition spd="med" advTm="15924">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Future Work</a:t>
            </a:r>
            <a:endParaRPr lang="en-US" dirty="0"/>
          </a:p>
        </p:txBody>
      </p:sp>
      <p:sp>
        <p:nvSpPr>
          <p:cNvPr id="6" name="TextBox 5"/>
          <p:cNvSpPr txBox="1"/>
          <p:nvPr/>
        </p:nvSpPr>
        <p:spPr>
          <a:xfrm>
            <a:off x="1216634" y="5040868"/>
            <a:ext cx="2898166" cy="369332"/>
          </a:xfrm>
          <a:prstGeom prst="rect">
            <a:avLst/>
          </a:prstGeom>
          <a:noFill/>
        </p:spPr>
        <p:txBody>
          <a:bodyPr wrap="none" rtlCol="0">
            <a:spAutoFit/>
          </a:bodyPr>
          <a:lstStyle/>
          <a:p>
            <a:r>
              <a:rPr lang="en-US" dirty="0" smtClean="0"/>
              <a:t>appearance modeling effects</a:t>
            </a:r>
            <a:endParaRPr lang="en-US" dirty="0"/>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92165"/>
            <a:ext cx="2542223" cy="254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55000" y="5040868"/>
            <a:ext cx="2347822" cy="369332"/>
          </a:xfrm>
          <a:prstGeom prst="rect">
            <a:avLst/>
          </a:prstGeom>
          <a:noFill/>
        </p:spPr>
        <p:txBody>
          <a:bodyPr wrap="none" rtlCol="0">
            <a:spAutoFit/>
          </a:bodyPr>
          <a:lstStyle/>
          <a:p>
            <a:r>
              <a:rPr lang="en-US" dirty="0" smtClean="0"/>
              <a:t>interesting image parts</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6800" y="2133600"/>
            <a:ext cx="32004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2275654660"/>
      </p:ext>
    </p:extLst>
  </p:cSld>
  <p:clrMapOvr>
    <a:masterClrMapping/>
  </p:clrMapOvr>
  <mc:AlternateContent xmlns:mc="http://schemas.openxmlformats.org/markup-compatibility/2006" xmlns:p14="http://schemas.microsoft.com/office/powerpoint/2010/main">
    <mc:Choice Requires="p14">
      <p:transition spd="med" p14:dur="700" advTm="13409">
        <p:fade/>
      </p:transition>
    </mc:Choice>
    <mc:Fallback xmlns="">
      <p:transition spd="med" advTm="13409">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Acknowledgments</a:t>
            </a:r>
            <a:endParaRPr lang="en-US" dirty="0"/>
          </a:p>
        </p:txBody>
      </p:sp>
      <p:sp>
        <p:nvSpPr>
          <p:cNvPr id="3" name="Content Placeholder 2"/>
          <p:cNvSpPr>
            <a:spLocks noGrp="1"/>
          </p:cNvSpPr>
          <p:nvPr>
            <p:ph idx="1"/>
          </p:nvPr>
        </p:nvSpPr>
        <p:spPr>
          <a:xfrm>
            <a:off x="228600" y="1600200"/>
            <a:ext cx="8458200" cy="4525963"/>
          </a:xfrm>
        </p:spPr>
        <p:txBody>
          <a:bodyPr>
            <a:normAutofit/>
          </a:bodyPr>
          <a:lstStyle/>
          <a:p>
            <a:pPr marL="0" indent="0" algn="ctr">
              <a:lnSpc>
                <a:spcPct val="200000"/>
              </a:lnSpc>
              <a:buNone/>
            </a:pPr>
            <a:r>
              <a:rPr lang="en-US" dirty="0" err="1" smtClean="0"/>
              <a:t>Duygu</a:t>
            </a:r>
            <a:r>
              <a:rPr lang="en-US" dirty="0" smtClean="0"/>
              <a:t> </a:t>
            </a:r>
            <a:r>
              <a:rPr lang="en-US" dirty="0" err="1" smtClean="0"/>
              <a:t>Ceylan</a:t>
            </a:r>
            <a:endParaRPr lang="en-US" dirty="0" smtClean="0"/>
          </a:p>
          <a:p>
            <a:pPr marL="0" indent="0" algn="ctr">
              <a:lnSpc>
                <a:spcPct val="200000"/>
              </a:lnSpc>
              <a:buNone/>
            </a:pPr>
            <a:r>
              <a:rPr lang="en-US" dirty="0" err="1" smtClean="0"/>
              <a:t>Suhib</a:t>
            </a:r>
            <a:r>
              <a:rPr lang="en-US" dirty="0" smtClean="0"/>
              <a:t> </a:t>
            </a:r>
            <a:r>
              <a:rPr lang="en-US" dirty="0" err="1" smtClean="0"/>
              <a:t>Alsisan</a:t>
            </a:r>
            <a:endParaRPr lang="en-US" dirty="0" smtClean="0"/>
          </a:p>
          <a:p>
            <a:pPr marL="0" indent="0" algn="ctr">
              <a:lnSpc>
                <a:spcPct val="200000"/>
              </a:lnSpc>
              <a:buNone/>
            </a:pPr>
            <a:r>
              <a:rPr lang="en-US" dirty="0" smtClean="0"/>
              <a:t>Charlotte </a:t>
            </a:r>
            <a:r>
              <a:rPr lang="en-US" dirty="0" err="1" smtClean="0"/>
              <a:t>Rakhit</a:t>
            </a:r>
            <a:endParaRPr lang="en-US" dirty="0" smtClean="0"/>
          </a:p>
          <a:p>
            <a:pPr marL="0" indent="0" algn="ctr">
              <a:lnSpc>
                <a:spcPct val="200000"/>
              </a:lnSpc>
              <a:buNone/>
            </a:pPr>
            <a:r>
              <a:rPr lang="fr-FR" dirty="0"/>
              <a:t>Marie Curie </a:t>
            </a:r>
            <a:r>
              <a:rPr lang="fr-FR" dirty="0" err="1" smtClean="0"/>
              <a:t>Career</a:t>
            </a:r>
            <a:r>
              <a:rPr lang="fr-FR" dirty="0" smtClean="0"/>
              <a:t> </a:t>
            </a:r>
            <a:r>
              <a:rPr lang="en-US" dirty="0" smtClean="0"/>
              <a:t>Integration </a:t>
            </a:r>
            <a:r>
              <a:rPr lang="fr-FR" dirty="0" smtClean="0"/>
              <a:t>Grant </a:t>
            </a:r>
            <a:r>
              <a:rPr lang="en-US" dirty="0" smtClean="0"/>
              <a:t>303541</a:t>
            </a:r>
            <a:endParaRPr lang="en-US" dirty="0"/>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1217070429"/>
      </p:ext>
    </p:extLst>
  </p:cSld>
  <p:clrMapOvr>
    <a:masterClrMapping/>
  </p:clrMapOvr>
  <mc:AlternateContent xmlns:mc="http://schemas.openxmlformats.org/markup-compatibility/2006" xmlns:p14="http://schemas.microsoft.com/office/powerpoint/2010/main">
    <mc:Choice Requires="p14">
      <p:transition spd="med" p14:dur="700" advTm="9253">
        <p:fade/>
      </p:transition>
    </mc:Choice>
    <mc:Fallback xmlns="">
      <p:transition spd="med" advTm="9253">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Demo/Code/Supplementary data on the project web page. </a:t>
            </a:r>
          </a:p>
          <a:p>
            <a:pPr marL="0" indent="0">
              <a:buNone/>
            </a:pPr>
            <a:endParaRPr lang="en-US" dirty="0"/>
          </a:p>
          <a:p>
            <a:pPr marL="0" indent="0">
              <a:buNone/>
            </a:pPr>
            <a:r>
              <a:rPr lang="en-US" sz="2800" dirty="0">
                <a:hlinkClick r:id="rId3"/>
              </a:rPr>
              <a:t>http://</a:t>
            </a:r>
            <a:r>
              <a:rPr lang="en-US" sz="2800" dirty="0" smtClean="0">
                <a:hlinkClick r:id="rId3"/>
              </a:rPr>
              <a:t>vecg.cs.ucl.ac.uk/Projects/SmartGeometry/interactive_facades/interactiveFacades_eg13.html</a:t>
            </a:r>
            <a:r>
              <a:rPr lang="en-US" sz="2800" dirty="0" smtClean="0"/>
              <a:t> </a:t>
            </a:r>
            <a:endParaRPr lang="en-US" sz="2800"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a:solidFill>
                  <a:schemeClr val="bg1"/>
                </a:solidFill>
                <a:latin typeface="Arial"/>
                <a:ea typeface="+mj-ea"/>
                <a:cs typeface="Arial"/>
              </a:defRPr>
            </a:lvl1pPr>
          </a:lstStyle>
          <a:p>
            <a:r>
              <a:rPr lang="en-US" altLang="zh-CN" dirty="0"/>
              <a:t>Supplementary Materials</a:t>
            </a:r>
            <a:endParaRPr lang="en-US" dirty="0"/>
          </a:p>
        </p:txBody>
      </p:sp>
      <p:sp>
        <p:nvSpPr>
          <p:cNvPr id="5" name="Footer Placeholder 4"/>
          <p:cNvSpPr>
            <a:spLocks noGrp="1"/>
          </p:cNvSpPr>
          <p:nvPr>
            <p:ph type="ftr" sz="quarter" idx="11"/>
          </p:nvPr>
        </p:nvSpPr>
        <p:spPr/>
        <p:txBody>
          <a:bodyPr/>
          <a:lstStyle/>
          <a:p>
            <a:r>
              <a:rPr lang="en-US" smtClean="0"/>
              <a:t>Interactive Facades : Analysis and Synthesis of Semi-Regular Facades</a:t>
            </a:r>
            <a:endParaRPr lang="en-US" dirty="0"/>
          </a:p>
        </p:txBody>
      </p:sp>
    </p:spTree>
    <p:extLst>
      <p:ext uri="{BB962C8B-B14F-4D97-AF65-F5344CB8AC3E}">
        <p14:creationId xmlns:p14="http://schemas.microsoft.com/office/powerpoint/2010/main" val="3026572663"/>
      </p:ext>
    </p:extLst>
  </p:cSld>
  <p:clrMapOvr>
    <a:masterClrMapping/>
  </p:clrMapOvr>
  <mc:AlternateContent xmlns:mc="http://schemas.openxmlformats.org/markup-compatibility/2006" xmlns:p14="http://schemas.microsoft.com/office/powerpoint/2010/main">
    <mc:Choice Requires="p14">
      <p:transition spd="med" p14:dur="700" advTm="7362">
        <p:fade/>
      </p:transition>
    </mc:Choice>
    <mc:Fallback xmlns="">
      <p:transition spd="med" advTm="7362">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6" name="Footer Placeholder 5"/>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5993">
        <p:fade/>
      </p:transition>
    </mc:Choice>
    <mc:Fallback xmlns="">
      <p:transition spd="med" advTm="5993">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4509120"/>
            <a:ext cx="3658950" cy="1015663"/>
          </a:xfrm>
          <a:prstGeom prst="rect">
            <a:avLst/>
          </a:prstGeom>
          <a:noFill/>
        </p:spPr>
        <p:txBody>
          <a:bodyPr wrap="none" rtlCol="0">
            <a:spAutoFit/>
          </a:bodyPr>
          <a:lstStyle/>
          <a:p>
            <a:r>
              <a:rPr lang="en-US" sz="6000" dirty="0" smtClean="0">
                <a:solidFill>
                  <a:schemeClr val="bg1"/>
                </a:solidFill>
              </a:rPr>
              <a:t>Thank you!</a:t>
            </a:r>
            <a:endParaRPr lang="en-US" sz="6000" dirty="0">
              <a:solidFill>
                <a:schemeClr val="bg1"/>
              </a:solidFill>
            </a:endParaRPr>
          </a:p>
        </p:txBody>
      </p:sp>
    </p:spTree>
    <p:extLst>
      <p:ext uri="{BB962C8B-B14F-4D97-AF65-F5344CB8AC3E}">
        <p14:creationId xmlns:p14="http://schemas.microsoft.com/office/powerpoint/2010/main" val="2766581158"/>
      </p:ext>
    </p:extLst>
  </p:cSld>
  <p:clrMapOvr>
    <a:masterClrMapping/>
  </p:clrMapOvr>
  <mc:AlternateContent xmlns:mc="http://schemas.openxmlformats.org/markup-compatibility/2006" xmlns:p14="http://schemas.microsoft.com/office/powerpoint/2010/main">
    <mc:Choice Requires="p14">
      <p:transition spd="med" p14:dur="700" advTm="3553">
        <p:fade/>
      </p:transition>
    </mc:Choice>
    <mc:Fallback xmlns="">
      <p:transition spd="med" advTm="355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State of the Art</a:t>
            </a:r>
            <a:endParaRPr lang="en-US" dirty="0"/>
          </a:p>
        </p:txBody>
      </p:sp>
      <p:sp>
        <p:nvSpPr>
          <p:cNvPr id="5" name="TextBox 4"/>
          <p:cNvSpPr txBox="1"/>
          <p:nvPr/>
        </p:nvSpPr>
        <p:spPr>
          <a:xfrm>
            <a:off x="838200" y="1905000"/>
            <a:ext cx="184731" cy="369332"/>
          </a:xfrm>
          <a:prstGeom prst="rect">
            <a:avLst/>
          </a:prstGeom>
          <a:noFill/>
        </p:spPr>
        <p:txBody>
          <a:bodyPr wrap="none" rtlCol="0">
            <a:spAutoFit/>
          </a:bodyPr>
          <a:lstStyle/>
          <a:p>
            <a:endParaRPr lang="en-US" dirty="0"/>
          </a:p>
        </p:txBody>
      </p:sp>
      <p:sp>
        <p:nvSpPr>
          <p:cNvPr id="9" name="Rectangle 8"/>
          <p:cNvSpPr/>
          <p:nvPr/>
        </p:nvSpPr>
        <p:spPr>
          <a:xfrm>
            <a:off x="381000" y="1600200"/>
            <a:ext cx="2368662" cy="369332"/>
          </a:xfrm>
          <a:prstGeom prst="rect">
            <a:avLst/>
          </a:prstGeom>
        </p:spPr>
        <p:txBody>
          <a:bodyPr wrap="none">
            <a:spAutoFit/>
          </a:bodyPr>
          <a:lstStyle/>
          <a:p>
            <a:r>
              <a:rPr lang="en-US" b="1" dirty="0"/>
              <a:t>Image-based </a:t>
            </a:r>
            <a:r>
              <a:rPr lang="en-US" b="1" dirty="0" smtClean="0"/>
              <a:t>Modeling</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59" y="2018959"/>
            <a:ext cx="2086033" cy="21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0" y="4572000"/>
            <a:ext cx="2088292" cy="156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2835" y="4184326"/>
            <a:ext cx="2033121" cy="369332"/>
          </a:xfrm>
          <a:prstGeom prst="rect">
            <a:avLst/>
          </a:prstGeom>
          <a:noFill/>
        </p:spPr>
        <p:txBody>
          <a:bodyPr wrap="none" rtlCol="0">
            <a:spAutoFit/>
          </a:bodyPr>
          <a:lstStyle/>
          <a:p>
            <a:r>
              <a:rPr lang="en-US" dirty="0" err="1" smtClean="0">
                <a:solidFill>
                  <a:schemeClr val="tx1">
                    <a:lumMod val="65000"/>
                    <a:lumOff val="35000"/>
                  </a:schemeClr>
                </a:solidFill>
              </a:rPr>
              <a:t>Debevec</a:t>
            </a:r>
            <a:r>
              <a:rPr lang="en-US" dirty="0" smtClean="0">
                <a:solidFill>
                  <a:schemeClr val="tx1">
                    <a:lumMod val="65000"/>
                    <a:lumOff val="35000"/>
                  </a:schemeClr>
                </a:solidFill>
              </a:rPr>
              <a:t> et al. 1996</a:t>
            </a:r>
            <a:endParaRPr lang="en-US" dirty="0">
              <a:solidFill>
                <a:schemeClr val="tx1">
                  <a:lumMod val="65000"/>
                  <a:lumOff val="35000"/>
                </a:schemeClr>
              </a:solidFill>
            </a:endParaRPr>
          </a:p>
        </p:txBody>
      </p:sp>
      <p:sp>
        <p:nvSpPr>
          <p:cNvPr id="4" name="TextBox 3"/>
          <p:cNvSpPr txBox="1"/>
          <p:nvPr/>
        </p:nvSpPr>
        <p:spPr>
          <a:xfrm>
            <a:off x="576053" y="6139521"/>
            <a:ext cx="1932645" cy="369332"/>
          </a:xfrm>
          <a:prstGeom prst="rect">
            <a:avLst/>
          </a:prstGeom>
          <a:noFill/>
        </p:spPr>
        <p:txBody>
          <a:bodyPr wrap="none" rtlCol="0">
            <a:spAutoFit/>
          </a:bodyPr>
          <a:lstStyle/>
          <a:p>
            <a:r>
              <a:rPr lang="en-US" dirty="0" err="1" smtClean="0">
                <a:solidFill>
                  <a:schemeClr val="tx1">
                    <a:lumMod val="65000"/>
                    <a:lumOff val="35000"/>
                  </a:schemeClr>
                </a:solidFill>
              </a:rPr>
              <a:t>Snavely</a:t>
            </a:r>
            <a:r>
              <a:rPr lang="en-US" dirty="0" smtClean="0">
                <a:solidFill>
                  <a:schemeClr val="tx1">
                    <a:lumMod val="65000"/>
                    <a:lumOff val="35000"/>
                  </a:schemeClr>
                </a:solidFill>
              </a:rPr>
              <a:t> et al. 2006</a:t>
            </a:r>
            <a:endParaRPr lang="en-US" dirty="0">
              <a:solidFill>
                <a:schemeClr val="tx1">
                  <a:lumMod val="65000"/>
                  <a:lumOff val="35000"/>
                </a:schemeClr>
              </a:solidFill>
            </a:endParaRPr>
          </a:p>
        </p:txBody>
      </p:sp>
      <p:sp>
        <p:nvSpPr>
          <p:cNvPr id="11" name="Footer Placeholder 5"/>
          <p:cNvSpPr>
            <a:spLocks noGrp="1"/>
          </p:cNvSpPr>
          <p:nvPr>
            <p:ph type="ftr" sz="quarter" idx="11"/>
          </p:nvPr>
        </p:nvSpPr>
        <p:spPr>
          <a:xfrm>
            <a:off x="2133600" y="6492875"/>
            <a:ext cx="4495800" cy="365125"/>
          </a:xfrm>
        </p:spPr>
        <p:txBody>
          <a:bodyPr/>
          <a:lstStyle/>
          <a:p>
            <a:r>
              <a:rPr lang="en-US" dirty="0" smtClean="0"/>
              <a:t>Interactive Facades : Analysis and Synthesis of Semi-Regular Facades</a:t>
            </a:r>
            <a:endParaRPr lang="en-US" dirty="0"/>
          </a:p>
        </p:txBody>
      </p:sp>
    </p:spTree>
    <p:extLst>
      <p:ext uri="{BB962C8B-B14F-4D97-AF65-F5344CB8AC3E}">
        <p14:creationId xmlns:p14="http://schemas.microsoft.com/office/powerpoint/2010/main" val="4275543042"/>
      </p:ext>
    </p:extLst>
  </p:cSld>
  <p:clrMapOvr>
    <a:masterClrMapping/>
  </p:clrMapOvr>
  <mc:AlternateContent xmlns:mc="http://schemas.openxmlformats.org/markup-compatibility/2006" xmlns:p14="http://schemas.microsoft.com/office/powerpoint/2010/main">
    <mc:Choice Requires="p14">
      <p:transition spd="med" p14:dur="700" advTm="7596">
        <p:fade/>
      </p:transition>
    </mc:Choice>
    <mc:Fallback xmlns="">
      <p:transition spd="med" advTm="7596">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ALHALASN@TSELYKMFUVWZY5J3" val="4574"/>
</p:tagLst>
</file>

<file path=ppt/tags/tag2.xml><?xml version="1.0" encoding="utf-8"?>
<p:tagLst xmlns:a="http://schemas.openxmlformats.org/drawingml/2006/main" xmlns:r="http://schemas.openxmlformats.org/officeDocument/2006/relationships" xmlns:p="http://schemas.openxmlformats.org/presentationml/2006/main">
  <p:tag name="TIMING" val="|5.2|3.9"/>
</p:tagLst>
</file>

<file path=ppt/tags/tag3.xml><?xml version="1.0" encoding="utf-8"?>
<p:tagLst xmlns:a="http://schemas.openxmlformats.org/drawingml/2006/main" xmlns:r="http://schemas.openxmlformats.org/officeDocument/2006/relationships" xmlns:p="http://schemas.openxmlformats.org/presentationml/2006/main">
  <p:tag name="TIMING" val="|5.2|3.9"/>
</p:tagLst>
</file>

<file path=ppt/tags/tag4.xml><?xml version="1.0" encoding="utf-8"?>
<p:tagLst xmlns:a="http://schemas.openxmlformats.org/drawingml/2006/main" xmlns:r="http://schemas.openxmlformats.org/officeDocument/2006/relationships" xmlns:p="http://schemas.openxmlformats.org/presentationml/2006/main">
  <p:tag name="TIMING" val="|6.1|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eg13Template</Template>
  <TotalTime>26616</TotalTime>
  <Words>4591</Words>
  <Application>Microsoft Office PowerPoint</Application>
  <PresentationFormat>On-screen Show (4:3)</PresentationFormat>
  <Paragraphs>728</Paragraphs>
  <Slides>80</Slides>
  <Notes>77</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Interactive Facades Analysis and Synthesis of Semi-Regular Facades</vt:lpstr>
      <vt:lpstr>PowerPoint Presentation</vt:lpstr>
      <vt:lpstr>Introduction</vt:lpstr>
      <vt:lpstr>Motivation</vt:lpstr>
      <vt:lpstr>Motivation</vt:lpstr>
      <vt:lpstr>Motivation</vt:lpstr>
      <vt:lpstr>State of the Art</vt:lpstr>
      <vt:lpstr>State of the Art</vt:lpstr>
      <vt:lpstr>State of the Art</vt:lpstr>
      <vt:lpstr>State of the Art</vt:lpstr>
      <vt:lpstr>State of the Art</vt:lpstr>
      <vt:lpstr>State of the Art</vt:lpstr>
      <vt:lpstr>State of the Art</vt:lpstr>
      <vt:lpstr>State of the Art</vt:lpstr>
      <vt:lpstr>Overview</vt:lpstr>
      <vt:lpstr>Overview</vt:lpstr>
      <vt:lpstr>Overview</vt:lpstr>
      <vt:lpstr>Overview</vt:lpstr>
      <vt:lpstr>Pre-Processing</vt:lpstr>
      <vt:lpstr>User input</vt:lpstr>
      <vt:lpstr>Structure Analysis</vt:lpstr>
      <vt:lpstr>Repetition Detection</vt:lpstr>
      <vt:lpstr>Repetition Detection</vt:lpstr>
      <vt:lpstr>Repetition Detection</vt:lpstr>
      <vt:lpstr>Repetition Detection</vt:lpstr>
      <vt:lpstr>Repetition Detection</vt:lpstr>
      <vt:lpstr>Repetition Structure Optimization</vt:lpstr>
      <vt:lpstr>Repetition Structure Optimization</vt:lpstr>
      <vt:lpstr>Repetition Structure Optimization</vt:lpstr>
      <vt:lpstr>Repetition Structure Optimization</vt:lpstr>
      <vt:lpstr>Repetition Structure Optimization</vt:lpstr>
      <vt:lpstr>Repetition Structure Optimization</vt:lpstr>
      <vt:lpstr>Repetition Structure Optimization</vt:lpstr>
      <vt:lpstr>Repetition Structure Optimization</vt:lpstr>
      <vt:lpstr>Element Analysis</vt:lpstr>
      <vt:lpstr>Element Analysis</vt:lpstr>
      <vt:lpstr>Sliding Window Analysis</vt:lpstr>
      <vt:lpstr>Sliding Window Analysis</vt:lpstr>
      <vt:lpstr>Sliding Window Analysis</vt:lpstr>
      <vt:lpstr>Sliding Window Analysis</vt:lpstr>
      <vt:lpstr>Sliding Window Analysis</vt:lpstr>
      <vt:lpstr>Sliding Window Analysis</vt:lpstr>
      <vt:lpstr>Sliding Window Analysis</vt:lpstr>
      <vt:lpstr>Window Configurations</vt:lpstr>
      <vt:lpstr>Window Shutter Analysis</vt:lpstr>
      <vt:lpstr>Window Shutter Analysis</vt:lpstr>
      <vt:lpstr>Window Shutter Analysis</vt:lpstr>
      <vt:lpstr>Window Shutter Analysis</vt:lpstr>
      <vt:lpstr>Window Shutter Analysis</vt:lpstr>
      <vt:lpstr>Window Shutter Analysis</vt:lpstr>
      <vt:lpstr>Window Shutter Analysis</vt:lpstr>
      <vt:lpstr>Window Configurations</vt:lpstr>
      <vt:lpstr>Analysis Iteration</vt:lpstr>
      <vt:lpstr>Element Synthesis</vt:lpstr>
      <vt:lpstr>Background Layer</vt:lpstr>
      <vt:lpstr>Background Layer</vt:lpstr>
      <vt:lpstr>Background Layer</vt:lpstr>
      <vt:lpstr>Blind Synthesis</vt:lpstr>
      <vt:lpstr>Blind Synthesis</vt:lpstr>
      <vt:lpstr>Shutter Synthesis</vt:lpstr>
      <vt:lpstr>Factored Façade Encoding</vt:lpstr>
      <vt:lpstr>User Editing</vt:lpstr>
      <vt:lpstr>Interactive Façade Images</vt:lpstr>
      <vt:lpstr>More Results</vt:lpstr>
      <vt:lpstr>More Results</vt:lpstr>
      <vt:lpstr>More Results</vt:lpstr>
      <vt:lpstr>Summary</vt:lpstr>
      <vt:lpstr>User interaction</vt:lpstr>
      <vt:lpstr>Applications</vt:lpstr>
      <vt:lpstr>Applications</vt:lpstr>
      <vt:lpstr>Applications</vt:lpstr>
      <vt:lpstr>Limitations </vt:lpstr>
      <vt:lpstr>Limitations </vt:lpstr>
      <vt:lpstr>Limitations </vt:lpstr>
      <vt:lpstr>Limitations </vt:lpstr>
      <vt:lpstr>Future Work</vt:lpstr>
      <vt:lpstr>Future Work</vt:lpstr>
      <vt:lpstr>Acknowledgments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Facades Analysis and Synthesis of Semi-Regular Facades</dc:title>
  <dc:creator>Sawsan AlHalawani</dc:creator>
  <cp:lastModifiedBy>Han</cp:lastModifiedBy>
  <cp:revision>474</cp:revision>
  <dcterms:created xsi:type="dcterms:W3CDTF">2006-08-16T00:00:00Z</dcterms:created>
  <dcterms:modified xsi:type="dcterms:W3CDTF">2013-05-08T08:30:21Z</dcterms:modified>
</cp:coreProperties>
</file>